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34"/>
  </p:notesMasterIdLst>
  <p:handoutMasterIdLst>
    <p:handoutMasterId r:id="rId35"/>
  </p:handoutMasterIdLst>
  <p:sldIdLst>
    <p:sldId id="530" r:id="rId3"/>
    <p:sldId id="531" r:id="rId4"/>
    <p:sldId id="532" r:id="rId5"/>
    <p:sldId id="533" r:id="rId6"/>
    <p:sldId id="534" r:id="rId7"/>
    <p:sldId id="535" r:id="rId8"/>
    <p:sldId id="536" r:id="rId9"/>
    <p:sldId id="527" r:id="rId10"/>
    <p:sldId id="256" r:id="rId11"/>
    <p:sldId id="471" r:id="rId12"/>
    <p:sldId id="517" r:id="rId13"/>
    <p:sldId id="519" r:id="rId14"/>
    <p:sldId id="520" r:id="rId15"/>
    <p:sldId id="522" r:id="rId16"/>
    <p:sldId id="521" r:id="rId17"/>
    <p:sldId id="523" r:id="rId18"/>
    <p:sldId id="524" r:id="rId19"/>
    <p:sldId id="525" r:id="rId20"/>
    <p:sldId id="518" r:id="rId21"/>
    <p:sldId id="526" r:id="rId22"/>
    <p:sldId id="529" r:id="rId23"/>
    <p:sldId id="537" r:id="rId24"/>
    <p:sldId id="257" r:id="rId25"/>
    <p:sldId id="538" r:id="rId26"/>
    <p:sldId id="259" r:id="rId27"/>
    <p:sldId id="260" r:id="rId28"/>
    <p:sldId id="261" r:id="rId29"/>
    <p:sldId id="262" r:id="rId30"/>
    <p:sldId id="263" r:id="rId31"/>
    <p:sldId id="264" r:id="rId32"/>
    <p:sldId id="265" r:id="rId33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b="1" kern="1200">
        <a:solidFill>
          <a:srgbClr val="FAFD00"/>
        </a:solidFill>
        <a:latin typeface="Helvetica" panose="020B0604020202020204" pitchFamily="34" charset="0"/>
        <a:ea typeface="Geneva" pitchFamily="-128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b="1" kern="1200">
        <a:solidFill>
          <a:srgbClr val="FAFD00"/>
        </a:solidFill>
        <a:latin typeface="Helvetica" panose="020B0604020202020204" pitchFamily="34" charset="0"/>
        <a:ea typeface="Geneva" pitchFamily="-128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b="1" kern="1200">
        <a:solidFill>
          <a:srgbClr val="FAFD00"/>
        </a:solidFill>
        <a:latin typeface="Helvetica" panose="020B0604020202020204" pitchFamily="34" charset="0"/>
        <a:ea typeface="Geneva" pitchFamily="-128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b="1" kern="1200">
        <a:solidFill>
          <a:srgbClr val="FAFD00"/>
        </a:solidFill>
        <a:latin typeface="Helvetica" panose="020B0604020202020204" pitchFamily="34" charset="0"/>
        <a:ea typeface="Geneva" pitchFamily="-128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b="1" kern="1200">
        <a:solidFill>
          <a:srgbClr val="FAFD00"/>
        </a:solidFill>
        <a:latin typeface="Helvetica" panose="020B0604020202020204" pitchFamily="34" charset="0"/>
        <a:ea typeface="Geneva" pitchFamily="-128" charset="-128"/>
        <a:cs typeface="+mn-cs"/>
      </a:defRPr>
    </a:lvl5pPr>
    <a:lvl6pPr marL="2286000" algn="l" defTabSz="914400" rtl="0" eaLnBrk="1" latinLnBrk="0" hangingPunct="1">
      <a:defRPr sz="2800" b="1" kern="1200">
        <a:solidFill>
          <a:srgbClr val="FAFD00"/>
        </a:solidFill>
        <a:latin typeface="Helvetica" panose="020B0604020202020204" pitchFamily="34" charset="0"/>
        <a:ea typeface="Geneva" pitchFamily="-128" charset="-128"/>
        <a:cs typeface="+mn-cs"/>
      </a:defRPr>
    </a:lvl6pPr>
    <a:lvl7pPr marL="2743200" algn="l" defTabSz="914400" rtl="0" eaLnBrk="1" latinLnBrk="0" hangingPunct="1">
      <a:defRPr sz="2800" b="1" kern="1200">
        <a:solidFill>
          <a:srgbClr val="FAFD00"/>
        </a:solidFill>
        <a:latin typeface="Helvetica" panose="020B0604020202020204" pitchFamily="34" charset="0"/>
        <a:ea typeface="Geneva" pitchFamily="-128" charset="-128"/>
        <a:cs typeface="+mn-cs"/>
      </a:defRPr>
    </a:lvl7pPr>
    <a:lvl8pPr marL="3200400" algn="l" defTabSz="914400" rtl="0" eaLnBrk="1" latinLnBrk="0" hangingPunct="1">
      <a:defRPr sz="2800" b="1" kern="1200">
        <a:solidFill>
          <a:srgbClr val="FAFD00"/>
        </a:solidFill>
        <a:latin typeface="Helvetica" panose="020B0604020202020204" pitchFamily="34" charset="0"/>
        <a:ea typeface="Geneva" pitchFamily="-128" charset="-128"/>
        <a:cs typeface="+mn-cs"/>
      </a:defRPr>
    </a:lvl8pPr>
    <a:lvl9pPr marL="3657600" algn="l" defTabSz="914400" rtl="0" eaLnBrk="1" latinLnBrk="0" hangingPunct="1">
      <a:defRPr sz="2800" b="1" kern="1200">
        <a:solidFill>
          <a:srgbClr val="FAFD00"/>
        </a:solidFill>
        <a:latin typeface="Helvetica" panose="020B0604020202020204" pitchFamily="34" charset="0"/>
        <a:ea typeface="Geneva" pitchFamily="-128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D2911D-D265-4D76-9FBD-B15EB2174EF8}" v="2" dt="2025-10-24T10:10:23.9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39" d="100"/>
          <a:sy n="39" d="100"/>
        </p:scale>
        <p:origin x="536" y="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ierce Werner" userId="e45ee295-22a1-405c-910a-d82226eb2584" providerId="ADAL" clId="{F93790B8-730F-40A0-A4F9-47F75F6A6408}"/>
    <pc:docChg chg="addSld delSld modSld sldOrd">
      <pc:chgData name="Pierce Werner" userId="e45ee295-22a1-405c-910a-d82226eb2584" providerId="ADAL" clId="{F93790B8-730F-40A0-A4F9-47F75F6A6408}" dt="2025-10-24T10:10:28.147" v="5"/>
      <pc:docMkLst>
        <pc:docMk/>
      </pc:docMkLst>
      <pc:sldChg chg="add">
        <pc:chgData name="Pierce Werner" userId="e45ee295-22a1-405c-910a-d82226eb2584" providerId="ADAL" clId="{F93790B8-730F-40A0-A4F9-47F75F6A6408}" dt="2025-10-22T21:09:15.796" v="1"/>
        <pc:sldMkLst>
          <pc:docMk/>
          <pc:sldMk cId="0" sldId="257"/>
        </pc:sldMkLst>
      </pc:sldChg>
      <pc:sldChg chg="add del">
        <pc:chgData name="Pierce Werner" userId="e45ee295-22a1-405c-910a-d82226eb2584" providerId="ADAL" clId="{F93790B8-730F-40A0-A4F9-47F75F6A6408}" dt="2025-10-24T10:10:06.544" v="2" actId="47"/>
        <pc:sldMkLst>
          <pc:docMk/>
          <pc:sldMk cId="0" sldId="258"/>
        </pc:sldMkLst>
      </pc:sldChg>
      <pc:sldChg chg="add">
        <pc:chgData name="Pierce Werner" userId="e45ee295-22a1-405c-910a-d82226eb2584" providerId="ADAL" clId="{F93790B8-730F-40A0-A4F9-47F75F6A6408}" dt="2025-10-22T21:09:15.796" v="1"/>
        <pc:sldMkLst>
          <pc:docMk/>
          <pc:sldMk cId="0" sldId="259"/>
        </pc:sldMkLst>
      </pc:sldChg>
      <pc:sldChg chg="add">
        <pc:chgData name="Pierce Werner" userId="e45ee295-22a1-405c-910a-d82226eb2584" providerId="ADAL" clId="{F93790B8-730F-40A0-A4F9-47F75F6A6408}" dt="2025-10-22T21:09:15.796" v="1"/>
        <pc:sldMkLst>
          <pc:docMk/>
          <pc:sldMk cId="0" sldId="260"/>
        </pc:sldMkLst>
      </pc:sldChg>
      <pc:sldChg chg="add">
        <pc:chgData name="Pierce Werner" userId="e45ee295-22a1-405c-910a-d82226eb2584" providerId="ADAL" clId="{F93790B8-730F-40A0-A4F9-47F75F6A6408}" dt="2025-10-22T21:09:15.796" v="1"/>
        <pc:sldMkLst>
          <pc:docMk/>
          <pc:sldMk cId="0" sldId="261"/>
        </pc:sldMkLst>
      </pc:sldChg>
      <pc:sldChg chg="add">
        <pc:chgData name="Pierce Werner" userId="e45ee295-22a1-405c-910a-d82226eb2584" providerId="ADAL" clId="{F93790B8-730F-40A0-A4F9-47F75F6A6408}" dt="2025-10-22T21:09:15.796" v="1"/>
        <pc:sldMkLst>
          <pc:docMk/>
          <pc:sldMk cId="0" sldId="262"/>
        </pc:sldMkLst>
      </pc:sldChg>
      <pc:sldChg chg="add">
        <pc:chgData name="Pierce Werner" userId="e45ee295-22a1-405c-910a-d82226eb2584" providerId="ADAL" clId="{F93790B8-730F-40A0-A4F9-47F75F6A6408}" dt="2025-10-22T21:09:15.796" v="1"/>
        <pc:sldMkLst>
          <pc:docMk/>
          <pc:sldMk cId="0" sldId="263"/>
        </pc:sldMkLst>
      </pc:sldChg>
      <pc:sldChg chg="add">
        <pc:chgData name="Pierce Werner" userId="e45ee295-22a1-405c-910a-d82226eb2584" providerId="ADAL" clId="{F93790B8-730F-40A0-A4F9-47F75F6A6408}" dt="2025-10-22T21:09:15.796" v="1"/>
        <pc:sldMkLst>
          <pc:docMk/>
          <pc:sldMk cId="0" sldId="264"/>
        </pc:sldMkLst>
      </pc:sldChg>
      <pc:sldChg chg="add">
        <pc:chgData name="Pierce Werner" userId="e45ee295-22a1-405c-910a-d82226eb2584" providerId="ADAL" clId="{F93790B8-730F-40A0-A4F9-47F75F6A6408}" dt="2025-10-22T21:09:15.796" v="1"/>
        <pc:sldMkLst>
          <pc:docMk/>
          <pc:sldMk cId="0" sldId="265"/>
        </pc:sldMkLst>
      </pc:sldChg>
      <pc:sldChg chg="add">
        <pc:chgData name="Pierce Werner" userId="e45ee295-22a1-405c-910a-d82226eb2584" providerId="ADAL" clId="{F93790B8-730F-40A0-A4F9-47F75F6A6408}" dt="2025-10-22T21:09:15.796" v="1"/>
        <pc:sldMkLst>
          <pc:docMk/>
          <pc:sldMk cId="0" sldId="537"/>
        </pc:sldMkLst>
      </pc:sldChg>
      <pc:sldChg chg="del">
        <pc:chgData name="Pierce Werner" userId="e45ee295-22a1-405c-910a-d82226eb2584" providerId="ADAL" clId="{F93790B8-730F-40A0-A4F9-47F75F6A6408}" dt="2025-10-22T21:09:06.928" v="0" actId="47"/>
        <pc:sldMkLst>
          <pc:docMk/>
          <pc:sldMk cId="2891317404" sldId="537"/>
        </pc:sldMkLst>
      </pc:sldChg>
      <pc:sldChg chg="add ord">
        <pc:chgData name="Pierce Werner" userId="e45ee295-22a1-405c-910a-d82226eb2584" providerId="ADAL" clId="{F93790B8-730F-40A0-A4F9-47F75F6A6408}" dt="2025-10-24T10:10:28.147" v="5"/>
        <pc:sldMkLst>
          <pc:docMk/>
          <pc:sldMk cId="0" sldId="538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D6AB57F4-2E8D-18C3-5FB9-EB2136FA9D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1175" y="8710613"/>
            <a:ext cx="757238" cy="25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87313" tIns="44450" rIns="87313" bIns="44450">
            <a:spAutoFit/>
          </a:bodyPr>
          <a:lstStyle>
            <a:lvl1pPr defTabSz="868363">
              <a:defRPr sz="2800" b="1">
                <a:solidFill>
                  <a:srgbClr val="FAFD00"/>
                </a:solidFill>
                <a:latin typeface="Helvetica" panose="020B0604020202020204" pitchFamily="34" charset="0"/>
                <a:ea typeface="Geneva" pitchFamily="-128" charset="-128"/>
              </a:defRPr>
            </a:lvl1pPr>
            <a:lvl2pPr marL="742950" indent="-285750" defTabSz="868363">
              <a:defRPr sz="2800" b="1">
                <a:solidFill>
                  <a:srgbClr val="FAFD00"/>
                </a:solidFill>
                <a:latin typeface="Helvetica" panose="020B0604020202020204" pitchFamily="34" charset="0"/>
                <a:ea typeface="Geneva" pitchFamily="-128" charset="-128"/>
              </a:defRPr>
            </a:lvl2pPr>
            <a:lvl3pPr marL="1143000" indent="-228600" defTabSz="868363">
              <a:defRPr sz="2800" b="1">
                <a:solidFill>
                  <a:srgbClr val="FAFD00"/>
                </a:solidFill>
                <a:latin typeface="Helvetica" panose="020B0604020202020204" pitchFamily="34" charset="0"/>
                <a:ea typeface="Geneva" pitchFamily="-128" charset="-128"/>
              </a:defRPr>
            </a:lvl3pPr>
            <a:lvl4pPr marL="1600200" indent="-228600" defTabSz="868363">
              <a:defRPr sz="2800" b="1">
                <a:solidFill>
                  <a:srgbClr val="FAFD00"/>
                </a:solidFill>
                <a:latin typeface="Helvetica" panose="020B0604020202020204" pitchFamily="34" charset="0"/>
                <a:ea typeface="Geneva" pitchFamily="-128" charset="-128"/>
              </a:defRPr>
            </a:lvl4pPr>
            <a:lvl5pPr marL="2057400" indent="-228600" defTabSz="868363">
              <a:defRPr sz="2800" b="1">
                <a:solidFill>
                  <a:srgbClr val="FAFD00"/>
                </a:solidFill>
                <a:latin typeface="Helvetica" panose="020B0604020202020204" pitchFamily="34" charset="0"/>
                <a:ea typeface="Geneva" pitchFamily="-128" charset="-128"/>
              </a:defRPr>
            </a:lvl5pPr>
            <a:lvl6pPr marL="25146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AFD00"/>
                </a:solidFill>
                <a:latin typeface="Helvetica" panose="020B0604020202020204" pitchFamily="34" charset="0"/>
                <a:ea typeface="Geneva" pitchFamily="-128" charset="-128"/>
              </a:defRPr>
            </a:lvl6pPr>
            <a:lvl7pPr marL="29718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AFD00"/>
                </a:solidFill>
                <a:latin typeface="Helvetica" panose="020B0604020202020204" pitchFamily="34" charset="0"/>
                <a:ea typeface="Geneva" pitchFamily="-128" charset="-128"/>
              </a:defRPr>
            </a:lvl7pPr>
            <a:lvl8pPr marL="34290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AFD00"/>
                </a:solidFill>
                <a:latin typeface="Helvetica" panose="020B0604020202020204" pitchFamily="34" charset="0"/>
                <a:ea typeface="Geneva" pitchFamily="-128" charset="-128"/>
              </a:defRPr>
            </a:lvl8pPr>
            <a:lvl9pPr marL="38862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AFD00"/>
                </a:solidFill>
                <a:latin typeface="Helvetica" panose="020B0604020202020204" pitchFamily="34" charset="0"/>
                <a:ea typeface="Geneva" pitchFamily="-128" charset="-128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en-US" altLang="en-US" sz="1200" b="0">
                <a:solidFill>
                  <a:schemeClr val="tx1"/>
                </a:solidFill>
              </a:rPr>
              <a:t>Page </a:t>
            </a:r>
            <a:fld id="{31D0B9B1-AC81-487C-B714-0C6B6AD96E9E}" type="slidenum">
              <a:rPr lang="en-US" altLang="en-US" sz="1200" b="0" smtClean="0">
                <a:solidFill>
                  <a:schemeClr val="tx1"/>
                </a:solidFill>
              </a:rPr>
              <a:pPr algn="ctr">
                <a:lnSpc>
                  <a:spcPct val="90000"/>
                </a:lnSpc>
                <a:defRPr/>
              </a:pPr>
              <a:t>‹#›</a:t>
            </a:fld>
            <a:endParaRPr lang="en-US" altLang="en-US" sz="12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82643956-05F3-62AA-0DC1-AD264B6F8B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1175" y="8710613"/>
            <a:ext cx="757238" cy="25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87313" tIns="44450" rIns="87313" bIns="44450">
            <a:spAutoFit/>
          </a:bodyPr>
          <a:lstStyle>
            <a:lvl1pPr defTabSz="868363">
              <a:defRPr sz="2800" b="1">
                <a:solidFill>
                  <a:srgbClr val="FAFD00"/>
                </a:solidFill>
                <a:latin typeface="Helvetica" panose="020B0604020202020204" pitchFamily="34" charset="0"/>
                <a:ea typeface="Geneva" pitchFamily="-128" charset="-128"/>
              </a:defRPr>
            </a:lvl1pPr>
            <a:lvl2pPr marL="742950" indent="-285750" defTabSz="868363">
              <a:defRPr sz="2800" b="1">
                <a:solidFill>
                  <a:srgbClr val="FAFD00"/>
                </a:solidFill>
                <a:latin typeface="Helvetica" panose="020B0604020202020204" pitchFamily="34" charset="0"/>
                <a:ea typeface="Geneva" pitchFamily="-128" charset="-128"/>
              </a:defRPr>
            </a:lvl2pPr>
            <a:lvl3pPr marL="1143000" indent="-228600" defTabSz="868363">
              <a:defRPr sz="2800" b="1">
                <a:solidFill>
                  <a:srgbClr val="FAFD00"/>
                </a:solidFill>
                <a:latin typeface="Helvetica" panose="020B0604020202020204" pitchFamily="34" charset="0"/>
                <a:ea typeface="Geneva" pitchFamily="-128" charset="-128"/>
              </a:defRPr>
            </a:lvl3pPr>
            <a:lvl4pPr marL="1600200" indent="-228600" defTabSz="868363">
              <a:defRPr sz="2800" b="1">
                <a:solidFill>
                  <a:srgbClr val="FAFD00"/>
                </a:solidFill>
                <a:latin typeface="Helvetica" panose="020B0604020202020204" pitchFamily="34" charset="0"/>
                <a:ea typeface="Geneva" pitchFamily="-128" charset="-128"/>
              </a:defRPr>
            </a:lvl4pPr>
            <a:lvl5pPr marL="2057400" indent="-228600" defTabSz="868363">
              <a:defRPr sz="2800" b="1">
                <a:solidFill>
                  <a:srgbClr val="FAFD00"/>
                </a:solidFill>
                <a:latin typeface="Helvetica" panose="020B0604020202020204" pitchFamily="34" charset="0"/>
                <a:ea typeface="Geneva" pitchFamily="-128" charset="-128"/>
              </a:defRPr>
            </a:lvl5pPr>
            <a:lvl6pPr marL="25146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AFD00"/>
                </a:solidFill>
                <a:latin typeface="Helvetica" panose="020B0604020202020204" pitchFamily="34" charset="0"/>
                <a:ea typeface="Geneva" pitchFamily="-128" charset="-128"/>
              </a:defRPr>
            </a:lvl6pPr>
            <a:lvl7pPr marL="29718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AFD00"/>
                </a:solidFill>
                <a:latin typeface="Helvetica" panose="020B0604020202020204" pitchFamily="34" charset="0"/>
                <a:ea typeface="Geneva" pitchFamily="-128" charset="-128"/>
              </a:defRPr>
            </a:lvl7pPr>
            <a:lvl8pPr marL="34290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AFD00"/>
                </a:solidFill>
                <a:latin typeface="Helvetica" panose="020B0604020202020204" pitchFamily="34" charset="0"/>
                <a:ea typeface="Geneva" pitchFamily="-128" charset="-128"/>
              </a:defRPr>
            </a:lvl8pPr>
            <a:lvl9pPr marL="38862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AFD00"/>
                </a:solidFill>
                <a:latin typeface="Helvetica" panose="020B0604020202020204" pitchFamily="34" charset="0"/>
                <a:ea typeface="Geneva" pitchFamily="-128" charset="-128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en-US" altLang="en-US" sz="1200" b="0">
                <a:solidFill>
                  <a:schemeClr val="tx1"/>
                </a:solidFill>
              </a:rPr>
              <a:t>Page </a:t>
            </a:r>
            <a:fld id="{3BF152BC-3BBE-4CE4-B6FD-960584C539E8}" type="slidenum">
              <a:rPr lang="en-US" altLang="en-US" sz="1200" b="0" smtClean="0">
                <a:solidFill>
                  <a:schemeClr val="tx1"/>
                </a:solidFill>
              </a:rPr>
              <a:pPr algn="ctr">
                <a:lnSpc>
                  <a:spcPct val="90000"/>
                </a:lnSpc>
                <a:defRPr/>
              </a:pPr>
              <a:t>‹#›</a:t>
            </a:fld>
            <a:endParaRPr lang="en-US" altLang="en-US" sz="1200" b="0">
              <a:solidFill>
                <a:schemeClr val="tx1"/>
              </a:solidFill>
            </a:endParaRP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48BAD4B3-790E-1C3C-9F1E-697B073D45B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4175" y="687388"/>
            <a:ext cx="6089650" cy="34258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B3411F5A-CB8A-AF94-30DD-937C05BD47C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Body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Geneva" charset="0"/>
        <a:cs typeface="Arial" charset="0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Arial" charset="0"/>
        <a:cs typeface="Arial" charset="0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Arial" charset="0"/>
        <a:cs typeface="Arial" charset="0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Arial" charset="0"/>
        <a:cs typeface="Arial" charset="0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Arial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6E96E311-EA73-AFD2-362A-CFD590FAE23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C08C8DEF-70C1-A841-4C91-D4971F804C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Geneva" pitchFamily="-128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7388"/>
            <a:ext cx="6089650" cy="3425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7388"/>
            <a:ext cx="6089650" cy="3425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7388"/>
            <a:ext cx="6089650" cy="3425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7388"/>
            <a:ext cx="6089650" cy="3425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3" name="Google Shape;5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7388"/>
            <a:ext cx="6089650" cy="3425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9bc6f1917f_0_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g39bc6f191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7388"/>
            <a:ext cx="6089700" cy="3425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7388"/>
            <a:ext cx="6089650" cy="3425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8d3bfa0c48_1_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g38d3bfa0c48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7388"/>
            <a:ext cx="6089700" cy="3425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7388"/>
            <a:ext cx="6089650" cy="3425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7388"/>
            <a:ext cx="6089650" cy="3425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24082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9547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75033" y="190501"/>
            <a:ext cx="2387600" cy="48990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2233" y="190501"/>
            <a:ext cx="6959600" cy="48990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1779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3824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1520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19767" y="1703389"/>
            <a:ext cx="4127500" cy="33861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50468" y="1703389"/>
            <a:ext cx="4129617" cy="33861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50960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1041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00408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4891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2541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8190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rgbClr val="2447A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2">
            <a:extLst>
              <a:ext uri="{FF2B5EF4-FFF2-40B4-BE49-F238E27FC236}">
                <a16:creationId xmlns:a16="http://schemas.microsoft.com/office/drawing/2014/main" id="{DBD1E40A-8981-198B-B5E5-E532FCDE4497}"/>
              </a:ext>
            </a:extLst>
          </p:cNvPr>
          <p:cNvSpPr>
            <a:spLocks/>
          </p:cNvSpPr>
          <p:nvPr/>
        </p:nvSpPr>
        <p:spPr bwMode="auto">
          <a:xfrm>
            <a:off x="8643938" y="5383213"/>
            <a:ext cx="3535362" cy="1463675"/>
          </a:xfrm>
          <a:custGeom>
            <a:avLst/>
            <a:gdLst/>
            <a:ahLst/>
            <a:cxnLst>
              <a:cxn ang="0">
                <a:pos x="1669" y="921"/>
              </a:cxn>
              <a:cxn ang="0">
                <a:pos x="1636" y="921"/>
              </a:cxn>
              <a:cxn ang="0">
                <a:pos x="1604" y="921"/>
              </a:cxn>
              <a:cxn ang="0">
                <a:pos x="1571" y="921"/>
              </a:cxn>
              <a:cxn ang="0">
                <a:pos x="1538" y="921"/>
              </a:cxn>
              <a:cxn ang="0">
                <a:pos x="1505" y="921"/>
              </a:cxn>
              <a:cxn ang="0">
                <a:pos x="1473" y="921"/>
              </a:cxn>
              <a:cxn ang="0">
                <a:pos x="1429" y="921"/>
              </a:cxn>
              <a:cxn ang="0">
                <a:pos x="1364" y="921"/>
              </a:cxn>
              <a:cxn ang="0">
                <a:pos x="1287" y="921"/>
              </a:cxn>
              <a:cxn ang="0">
                <a:pos x="1233" y="921"/>
              </a:cxn>
              <a:cxn ang="0">
                <a:pos x="1156" y="921"/>
              </a:cxn>
              <a:cxn ang="0">
                <a:pos x="1091" y="921"/>
              </a:cxn>
              <a:cxn ang="0">
                <a:pos x="982" y="921"/>
              </a:cxn>
              <a:cxn ang="0">
                <a:pos x="927" y="921"/>
              </a:cxn>
              <a:cxn ang="0">
                <a:pos x="884" y="921"/>
              </a:cxn>
              <a:cxn ang="0">
                <a:pos x="851" y="921"/>
              </a:cxn>
              <a:cxn ang="0">
                <a:pos x="818" y="921"/>
              </a:cxn>
              <a:cxn ang="0">
                <a:pos x="764" y="921"/>
              </a:cxn>
              <a:cxn ang="0">
                <a:pos x="611" y="921"/>
              </a:cxn>
              <a:cxn ang="0">
                <a:pos x="502" y="921"/>
              </a:cxn>
              <a:cxn ang="0">
                <a:pos x="458" y="921"/>
              </a:cxn>
              <a:cxn ang="0">
                <a:pos x="425" y="921"/>
              </a:cxn>
              <a:cxn ang="0">
                <a:pos x="393" y="921"/>
              </a:cxn>
              <a:cxn ang="0">
                <a:pos x="360" y="921"/>
              </a:cxn>
              <a:cxn ang="0">
                <a:pos x="327" y="921"/>
              </a:cxn>
              <a:cxn ang="0">
                <a:pos x="284" y="921"/>
              </a:cxn>
              <a:cxn ang="0">
                <a:pos x="240" y="921"/>
              </a:cxn>
              <a:cxn ang="0">
                <a:pos x="196" y="921"/>
              </a:cxn>
              <a:cxn ang="0">
                <a:pos x="164" y="921"/>
              </a:cxn>
              <a:cxn ang="0">
                <a:pos x="131" y="921"/>
              </a:cxn>
              <a:cxn ang="0">
                <a:pos x="65" y="921"/>
              </a:cxn>
              <a:cxn ang="0">
                <a:pos x="33" y="921"/>
              </a:cxn>
              <a:cxn ang="0">
                <a:pos x="0" y="921"/>
              </a:cxn>
              <a:cxn ang="0">
                <a:pos x="1669" y="0"/>
              </a:cxn>
              <a:cxn ang="0">
                <a:pos x="1669" y="921"/>
              </a:cxn>
            </a:cxnLst>
            <a:rect l="0" t="0" r="r" b="b"/>
            <a:pathLst>
              <a:path w="1670" h="922">
                <a:moveTo>
                  <a:pt x="1669" y="921"/>
                </a:moveTo>
                <a:lnTo>
                  <a:pt x="1636" y="921"/>
                </a:lnTo>
                <a:lnTo>
                  <a:pt x="1604" y="921"/>
                </a:lnTo>
                <a:lnTo>
                  <a:pt x="1571" y="921"/>
                </a:lnTo>
                <a:lnTo>
                  <a:pt x="1538" y="921"/>
                </a:lnTo>
                <a:lnTo>
                  <a:pt x="1505" y="921"/>
                </a:lnTo>
                <a:lnTo>
                  <a:pt x="1473" y="921"/>
                </a:lnTo>
                <a:lnTo>
                  <a:pt x="1429" y="921"/>
                </a:lnTo>
                <a:lnTo>
                  <a:pt x="1364" y="921"/>
                </a:lnTo>
                <a:lnTo>
                  <a:pt x="1287" y="921"/>
                </a:lnTo>
                <a:lnTo>
                  <a:pt x="1233" y="921"/>
                </a:lnTo>
                <a:lnTo>
                  <a:pt x="1156" y="921"/>
                </a:lnTo>
                <a:lnTo>
                  <a:pt x="1091" y="921"/>
                </a:lnTo>
                <a:lnTo>
                  <a:pt x="982" y="921"/>
                </a:lnTo>
                <a:lnTo>
                  <a:pt x="927" y="921"/>
                </a:lnTo>
                <a:lnTo>
                  <a:pt x="884" y="921"/>
                </a:lnTo>
                <a:lnTo>
                  <a:pt x="851" y="921"/>
                </a:lnTo>
                <a:lnTo>
                  <a:pt x="818" y="921"/>
                </a:lnTo>
                <a:lnTo>
                  <a:pt x="764" y="921"/>
                </a:lnTo>
                <a:lnTo>
                  <a:pt x="611" y="921"/>
                </a:lnTo>
                <a:lnTo>
                  <a:pt x="502" y="921"/>
                </a:lnTo>
                <a:lnTo>
                  <a:pt x="458" y="921"/>
                </a:lnTo>
                <a:lnTo>
                  <a:pt x="425" y="921"/>
                </a:lnTo>
                <a:lnTo>
                  <a:pt x="393" y="921"/>
                </a:lnTo>
                <a:lnTo>
                  <a:pt x="360" y="921"/>
                </a:lnTo>
                <a:lnTo>
                  <a:pt x="327" y="921"/>
                </a:lnTo>
                <a:lnTo>
                  <a:pt x="284" y="921"/>
                </a:lnTo>
                <a:lnTo>
                  <a:pt x="240" y="921"/>
                </a:lnTo>
                <a:lnTo>
                  <a:pt x="196" y="921"/>
                </a:lnTo>
                <a:lnTo>
                  <a:pt x="164" y="921"/>
                </a:lnTo>
                <a:lnTo>
                  <a:pt x="131" y="921"/>
                </a:lnTo>
                <a:lnTo>
                  <a:pt x="65" y="921"/>
                </a:lnTo>
                <a:lnTo>
                  <a:pt x="33" y="921"/>
                </a:lnTo>
                <a:lnTo>
                  <a:pt x="0" y="921"/>
                </a:lnTo>
                <a:lnTo>
                  <a:pt x="1669" y="0"/>
                </a:lnTo>
                <a:lnTo>
                  <a:pt x="1669" y="921"/>
                </a:lnTo>
              </a:path>
            </a:pathLst>
          </a:custGeom>
          <a:gradFill rotWithShape="0">
            <a:gsLst>
              <a:gs pos="0">
                <a:srgbClr val="618FFD"/>
              </a:gs>
              <a:gs pos="100000">
                <a:srgbClr val="618FFD">
                  <a:gamma/>
                  <a:shade val="89804"/>
                  <a:invGamma/>
                </a:srgbClr>
              </a:gs>
            </a:gsLst>
            <a:lin ang="5400000" scaled="1"/>
          </a:gra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lnSpc>
                <a:spcPct val="90000"/>
              </a:lnSpc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  <p:sp>
        <p:nvSpPr>
          <p:cNvPr id="1027" name="Freeform 3">
            <a:extLst>
              <a:ext uri="{FF2B5EF4-FFF2-40B4-BE49-F238E27FC236}">
                <a16:creationId xmlns:a16="http://schemas.microsoft.com/office/drawing/2014/main" id="{5AC7115A-0FB7-77D9-36AA-F3E5B55C233C}"/>
              </a:ext>
            </a:extLst>
          </p:cNvPr>
          <p:cNvSpPr>
            <a:spLocks/>
          </p:cNvSpPr>
          <p:nvPr/>
        </p:nvSpPr>
        <p:spPr bwMode="auto">
          <a:xfrm>
            <a:off x="8434388" y="5276850"/>
            <a:ext cx="3744912" cy="1570038"/>
          </a:xfrm>
          <a:custGeom>
            <a:avLst/>
            <a:gdLst/>
            <a:ahLst/>
            <a:cxnLst>
              <a:cxn ang="0">
                <a:pos x="1768" y="68"/>
              </a:cxn>
              <a:cxn ang="0">
                <a:pos x="104" y="988"/>
              </a:cxn>
              <a:cxn ang="0">
                <a:pos x="0" y="988"/>
              </a:cxn>
              <a:cxn ang="0">
                <a:pos x="1768" y="0"/>
              </a:cxn>
            </a:cxnLst>
            <a:rect l="0" t="0" r="r" b="b"/>
            <a:pathLst>
              <a:path w="1769" h="989">
                <a:moveTo>
                  <a:pt x="1768" y="68"/>
                </a:moveTo>
                <a:lnTo>
                  <a:pt x="104" y="988"/>
                </a:lnTo>
                <a:lnTo>
                  <a:pt x="0" y="988"/>
                </a:lnTo>
                <a:lnTo>
                  <a:pt x="1768" y="0"/>
                </a:lnTo>
              </a:path>
            </a:pathLst>
          </a:custGeom>
          <a:gradFill rotWithShape="0">
            <a:gsLst>
              <a:gs pos="0">
                <a:srgbClr val="618FFD">
                  <a:gamma/>
                  <a:shade val="80000"/>
                  <a:invGamma/>
                </a:srgbClr>
              </a:gs>
              <a:gs pos="100000">
                <a:srgbClr val="618FFD"/>
              </a:gs>
            </a:gsLst>
            <a:lin ang="5400000" scaled="1"/>
          </a:gra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lnSpc>
                <a:spcPct val="90000"/>
              </a:lnSpc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01D2388-4338-08A0-ACD6-83992B33D9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519238" y="1703388"/>
            <a:ext cx="8461375" cy="338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013" tIns="49213" rIns="100013" bIns="492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Body Text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9" name="Freeform 5">
            <a:extLst>
              <a:ext uri="{FF2B5EF4-FFF2-40B4-BE49-F238E27FC236}">
                <a16:creationId xmlns:a16="http://schemas.microsoft.com/office/drawing/2014/main" id="{C8EB0F5D-A877-00C2-5AC7-00487BA330E8}"/>
              </a:ext>
            </a:extLst>
          </p:cNvPr>
          <p:cNvSpPr>
            <a:spLocks/>
          </p:cNvSpPr>
          <p:nvPr/>
        </p:nvSpPr>
        <p:spPr bwMode="auto">
          <a:xfrm>
            <a:off x="0" y="0"/>
            <a:ext cx="3535363" cy="14636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3" y="0"/>
              </a:cxn>
              <a:cxn ang="0">
                <a:pos x="65" y="0"/>
              </a:cxn>
              <a:cxn ang="0">
                <a:pos x="98" y="0"/>
              </a:cxn>
              <a:cxn ang="0">
                <a:pos x="131" y="0"/>
              </a:cxn>
              <a:cxn ang="0">
                <a:pos x="164" y="0"/>
              </a:cxn>
              <a:cxn ang="0">
                <a:pos x="196" y="0"/>
              </a:cxn>
              <a:cxn ang="0">
                <a:pos x="240" y="0"/>
              </a:cxn>
              <a:cxn ang="0">
                <a:pos x="305" y="0"/>
              </a:cxn>
              <a:cxn ang="0">
                <a:pos x="382" y="0"/>
              </a:cxn>
              <a:cxn ang="0">
                <a:pos x="436" y="0"/>
              </a:cxn>
              <a:cxn ang="0">
                <a:pos x="513" y="0"/>
              </a:cxn>
              <a:cxn ang="0">
                <a:pos x="578" y="0"/>
              </a:cxn>
              <a:cxn ang="0">
                <a:pos x="687" y="0"/>
              </a:cxn>
              <a:cxn ang="0">
                <a:pos x="742" y="0"/>
              </a:cxn>
              <a:cxn ang="0">
                <a:pos x="785" y="0"/>
              </a:cxn>
              <a:cxn ang="0">
                <a:pos x="818" y="0"/>
              </a:cxn>
              <a:cxn ang="0">
                <a:pos x="851" y="0"/>
              </a:cxn>
              <a:cxn ang="0">
                <a:pos x="905" y="0"/>
              </a:cxn>
              <a:cxn ang="0">
                <a:pos x="1058" y="0"/>
              </a:cxn>
              <a:cxn ang="0">
                <a:pos x="1167" y="0"/>
              </a:cxn>
              <a:cxn ang="0">
                <a:pos x="1211" y="0"/>
              </a:cxn>
              <a:cxn ang="0">
                <a:pos x="1244" y="0"/>
              </a:cxn>
              <a:cxn ang="0">
                <a:pos x="1276" y="0"/>
              </a:cxn>
              <a:cxn ang="0">
                <a:pos x="1309" y="0"/>
              </a:cxn>
              <a:cxn ang="0">
                <a:pos x="1342" y="0"/>
              </a:cxn>
              <a:cxn ang="0">
                <a:pos x="1385" y="0"/>
              </a:cxn>
              <a:cxn ang="0">
                <a:pos x="1429" y="0"/>
              </a:cxn>
              <a:cxn ang="0">
                <a:pos x="1473" y="0"/>
              </a:cxn>
              <a:cxn ang="0">
                <a:pos x="1505" y="0"/>
              </a:cxn>
              <a:cxn ang="0">
                <a:pos x="1538" y="0"/>
              </a:cxn>
              <a:cxn ang="0">
                <a:pos x="1604" y="0"/>
              </a:cxn>
              <a:cxn ang="0">
                <a:pos x="1636" y="0"/>
              </a:cxn>
              <a:cxn ang="0">
                <a:pos x="1669" y="0"/>
              </a:cxn>
              <a:cxn ang="0">
                <a:pos x="0" y="921"/>
              </a:cxn>
              <a:cxn ang="0">
                <a:pos x="0" y="0"/>
              </a:cxn>
            </a:cxnLst>
            <a:rect l="0" t="0" r="r" b="b"/>
            <a:pathLst>
              <a:path w="1670" h="922">
                <a:moveTo>
                  <a:pt x="0" y="0"/>
                </a:moveTo>
                <a:lnTo>
                  <a:pt x="33" y="0"/>
                </a:lnTo>
                <a:lnTo>
                  <a:pt x="65" y="0"/>
                </a:lnTo>
                <a:lnTo>
                  <a:pt x="98" y="0"/>
                </a:lnTo>
                <a:lnTo>
                  <a:pt x="131" y="0"/>
                </a:lnTo>
                <a:lnTo>
                  <a:pt x="164" y="0"/>
                </a:lnTo>
                <a:lnTo>
                  <a:pt x="196" y="0"/>
                </a:lnTo>
                <a:lnTo>
                  <a:pt x="240" y="0"/>
                </a:lnTo>
                <a:lnTo>
                  <a:pt x="305" y="0"/>
                </a:lnTo>
                <a:lnTo>
                  <a:pt x="382" y="0"/>
                </a:lnTo>
                <a:lnTo>
                  <a:pt x="436" y="0"/>
                </a:lnTo>
                <a:lnTo>
                  <a:pt x="513" y="0"/>
                </a:lnTo>
                <a:lnTo>
                  <a:pt x="578" y="0"/>
                </a:lnTo>
                <a:lnTo>
                  <a:pt x="687" y="0"/>
                </a:lnTo>
                <a:lnTo>
                  <a:pt x="742" y="0"/>
                </a:lnTo>
                <a:lnTo>
                  <a:pt x="785" y="0"/>
                </a:lnTo>
                <a:lnTo>
                  <a:pt x="818" y="0"/>
                </a:lnTo>
                <a:lnTo>
                  <a:pt x="851" y="0"/>
                </a:lnTo>
                <a:lnTo>
                  <a:pt x="905" y="0"/>
                </a:lnTo>
                <a:lnTo>
                  <a:pt x="1058" y="0"/>
                </a:lnTo>
                <a:lnTo>
                  <a:pt x="1167" y="0"/>
                </a:lnTo>
                <a:lnTo>
                  <a:pt x="1211" y="0"/>
                </a:lnTo>
                <a:lnTo>
                  <a:pt x="1244" y="0"/>
                </a:lnTo>
                <a:lnTo>
                  <a:pt x="1276" y="0"/>
                </a:lnTo>
                <a:lnTo>
                  <a:pt x="1309" y="0"/>
                </a:lnTo>
                <a:lnTo>
                  <a:pt x="1342" y="0"/>
                </a:lnTo>
                <a:lnTo>
                  <a:pt x="1385" y="0"/>
                </a:lnTo>
                <a:lnTo>
                  <a:pt x="1429" y="0"/>
                </a:lnTo>
                <a:lnTo>
                  <a:pt x="1473" y="0"/>
                </a:lnTo>
                <a:lnTo>
                  <a:pt x="1505" y="0"/>
                </a:lnTo>
                <a:lnTo>
                  <a:pt x="1538" y="0"/>
                </a:lnTo>
                <a:lnTo>
                  <a:pt x="1604" y="0"/>
                </a:lnTo>
                <a:lnTo>
                  <a:pt x="1636" y="0"/>
                </a:lnTo>
                <a:lnTo>
                  <a:pt x="1669" y="0"/>
                </a:lnTo>
                <a:lnTo>
                  <a:pt x="0" y="921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rgbClr val="618FFD"/>
              </a:gs>
              <a:gs pos="100000">
                <a:srgbClr val="618FFD">
                  <a:gamma/>
                  <a:shade val="89804"/>
                  <a:invGamma/>
                </a:srgbClr>
              </a:gs>
            </a:gsLst>
            <a:lin ang="5400000" scaled="1"/>
          </a:gra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lnSpc>
                <a:spcPct val="90000"/>
              </a:lnSpc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  <p:sp>
        <p:nvSpPr>
          <p:cNvPr id="1030" name="Freeform 6">
            <a:extLst>
              <a:ext uri="{FF2B5EF4-FFF2-40B4-BE49-F238E27FC236}">
                <a16:creationId xmlns:a16="http://schemas.microsoft.com/office/drawing/2014/main" id="{EC62BCFC-1854-94D9-04A4-7095B9D7D4B4}"/>
              </a:ext>
            </a:extLst>
          </p:cNvPr>
          <p:cNvSpPr>
            <a:spLocks/>
          </p:cNvSpPr>
          <p:nvPr/>
        </p:nvSpPr>
        <p:spPr bwMode="auto">
          <a:xfrm>
            <a:off x="0" y="0"/>
            <a:ext cx="3741738" cy="1568450"/>
          </a:xfrm>
          <a:custGeom>
            <a:avLst/>
            <a:gdLst/>
            <a:ahLst/>
            <a:cxnLst>
              <a:cxn ang="0">
                <a:pos x="0" y="919"/>
              </a:cxn>
              <a:cxn ang="0">
                <a:pos x="1663" y="0"/>
              </a:cxn>
              <a:cxn ang="0">
                <a:pos x="1767" y="0"/>
              </a:cxn>
              <a:cxn ang="0">
                <a:pos x="0" y="987"/>
              </a:cxn>
            </a:cxnLst>
            <a:rect l="0" t="0" r="r" b="b"/>
            <a:pathLst>
              <a:path w="1768" h="988">
                <a:moveTo>
                  <a:pt x="0" y="919"/>
                </a:moveTo>
                <a:lnTo>
                  <a:pt x="1663" y="0"/>
                </a:lnTo>
                <a:lnTo>
                  <a:pt x="1767" y="0"/>
                </a:lnTo>
                <a:lnTo>
                  <a:pt x="0" y="987"/>
                </a:lnTo>
              </a:path>
            </a:pathLst>
          </a:custGeom>
          <a:gradFill rotWithShape="0">
            <a:gsLst>
              <a:gs pos="0">
                <a:srgbClr val="618FFD">
                  <a:gamma/>
                  <a:shade val="80000"/>
                  <a:invGamma/>
                </a:srgbClr>
              </a:gs>
              <a:gs pos="100000">
                <a:srgbClr val="618FFD"/>
              </a:gs>
            </a:gsLst>
            <a:lin ang="5400000" scaled="1"/>
          </a:gra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lnSpc>
                <a:spcPct val="90000"/>
              </a:lnSpc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F787E01D-7ACF-A0BE-F2E9-BE0CEDF7FF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12763" y="190500"/>
            <a:ext cx="9550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100013" tIns="49213" rIns="100013" bIns="4921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Slide Title</a:t>
            </a:r>
          </a:p>
        </p:txBody>
      </p:sp>
      <p:sp>
        <p:nvSpPr>
          <p:cNvPr id="1032" name="Rectangle 9">
            <a:extLst>
              <a:ext uri="{FF2B5EF4-FFF2-40B4-BE49-F238E27FC236}">
                <a16:creationId xmlns:a16="http://schemas.microsoft.com/office/drawing/2014/main" id="{7851D535-FD58-2F6A-0EEE-7D4C5C7912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80788" y="6630988"/>
            <a:ext cx="708025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>
            <a:lvl1pPr>
              <a:defRPr sz="2800" b="1">
                <a:solidFill>
                  <a:srgbClr val="FAFD00"/>
                </a:solidFill>
                <a:latin typeface="Helvetica" panose="020B0604020202020204" pitchFamily="34" charset="0"/>
                <a:ea typeface="Geneva" pitchFamily="-128" charset="-128"/>
              </a:defRPr>
            </a:lvl1pPr>
            <a:lvl2pPr marL="742950" indent="-285750">
              <a:defRPr sz="2800" b="1">
                <a:solidFill>
                  <a:srgbClr val="FAFD00"/>
                </a:solidFill>
                <a:latin typeface="Helvetica" panose="020B0604020202020204" pitchFamily="34" charset="0"/>
                <a:ea typeface="Geneva" pitchFamily="-128" charset="-128"/>
              </a:defRPr>
            </a:lvl2pPr>
            <a:lvl3pPr marL="1143000" indent="-228600">
              <a:defRPr sz="2800" b="1">
                <a:solidFill>
                  <a:srgbClr val="FAFD00"/>
                </a:solidFill>
                <a:latin typeface="Helvetica" panose="020B0604020202020204" pitchFamily="34" charset="0"/>
                <a:ea typeface="Geneva" pitchFamily="-128" charset="-128"/>
              </a:defRPr>
            </a:lvl3pPr>
            <a:lvl4pPr marL="1600200" indent="-228600">
              <a:defRPr sz="2800" b="1">
                <a:solidFill>
                  <a:srgbClr val="FAFD00"/>
                </a:solidFill>
                <a:latin typeface="Helvetica" panose="020B0604020202020204" pitchFamily="34" charset="0"/>
                <a:ea typeface="Geneva" pitchFamily="-128" charset="-128"/>
              </a:defRPr>
            </a:lvl4pPr>
            <a:lvl5pPr marL="2057400" indent="-228600">
              <a:defRPr sz="2800" b="1">
                <a:solidFill>
                  <a:srgbClr val="FAFD00"/>
                </a:solidFill>
                <a:latin typeface="Helvetica" panose="020B0604020202020204" pitchFamily="34" charset="0"/>
                <a:ea typeface="Geneva" pitchFamily="-12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AFD00"/>
                </a:solidFill>
                <a:latin typeface="Helvetica" panose="020B0604020202020204" pitchFamily="34" charset="0"/>
                <a:ea typeface="Geneva" pitchFamily="-12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AFD00"/>
                </a:solidFill>
                <a:latin typeface="Helvetica" panose="020B0604020202020204" pitchFamily="34" charset="0"/>
                <a:ea typeface="Geneva" pitchFamily="-12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AFD00"/>
                </a:solidFill>
                <a:latin typeface="Helvetica" panose="020B0604020202020204" pitchFamily="34" charset="0"/>
                <a:ea typeface="Geneva" pitchFamily="-12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AFD00"/>
                </a:solidFill>
                <a:latin typeface="Helvetica" panose="020B0604020202020204" pitchFamily="34" charset="0"/>
                <a:ea typeface="Geneva" pitchFamily="-128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fld id="{B195F57F-0844-437A-B796-DBF6D2B5584C}" type="slidenum">
              <a:rPr lang="en-US" altLang="en-US" sz="1200" smtClean="0">
                <a:solidFill>
                  <a:schemeClr val="tx1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pic>
        <p:nvPicPr>
          <p:cNvPr id="1033" name="Picture 3" descr="CAPCA_Logo_RGB.png">
            <a:extLst>
              <a:ext uri="{FF2B5EF4-FFF2-40B4-BE49-F238E27FC236}">
                <a16:creationId xmlns:a16="http://schemas.microsoft.com/office/drawing/2014/main" id="{8DC27B61-AA9E-8BC8-478B-6859E2616D7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1800" y="5276850"/>
            <a:ext cx="1320800" cy="124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874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Geneva" charset="0"/>
          <a:cs typeface="+mj-cs"/>
        </a:defRPr>
      </a:lvl1pPr>
      <a:lvl2pPr algn="l" defTabSz="9874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Helvetica" pitchFamily="34" charset="0"/>
          <a:ea typeface="Geneva" charset="0"/>
        </a:defRPr>
      </a:lvl2pPr>
      <a:lvl3pPr algn="l" defTabSz="9874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Helvetica" pitchFamily="34" charset="0"/>
          <a:ea typeface="Geneva" charset="0"/>
        </a:defRPr>
      </a:lvl3pPr>
      <a:lvl4pPr algn="l" defTabSz="9874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Helvetica" pitchFamily="34" charset="0"/>
          <a:ea typeface="Geneva" charset="0"/>
        </a:defRPr>
      </a:lvl4pPr>
      <a:lvl5pPr algn="l" defTabSz="9874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Helvetica" pitchFamily="34" charset="0"/>
          <a:ea typeface="Geneva" charset="0"/>
        </a:defRPr>
      </a:lvl5pPr>
      <a:lvl6pPr marL="457200" algn="l" defTabSz="9874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Helvetica" pitchFamily="34" charset="0"/>
        </a:defRPr>
      </a:lvl6pPr>
      <a:lvl7pPr marL="914400" algn="l" defTabSz="9874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Helvetica" pitchFamily="34" charset="0"/>
        </a:defRPr>
      </a:lvl7pPr>
      <a:lvl8pPr marL="1371600" algn="l" defTabSz="9874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Helvetica" pitchFamily="34" charset="0"/>
        </a:defRPr>
      </a:lvl8pPr>
      <a:lvl9pPr marL="1828800" algn="l" defTabSz="9874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Helvetica" pitchFamily="34" charset="0"/>
        </a:defRPr>
      </a:lvl9pPr>
    </p:titleStyle>
    <p:bodyStyle>
      <a:lvl1pPr marL="307975" indent="-307975" algn="l" defTabSz="987425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FAFD00"/>
        </a:buClr>
        <a:buSzPct val="100000"/>
        <a:buFont typeface="Helvetica" panose="020B0604020202020204" pitchFamily="34" charset="0"/>
        <a:buChar char="•"/>
        <a:defRPr sz="3200" b="1">
          <a:solidFill>
            <a:srgbClr val="FFFFFF"/>
          </a:solidFill>
          <a:latin typeface="+mn-lt"/>
          <a:ea typeface="Geneva" charset="0"/>
          <a:cs typeface="+mn-cs"/>
        </a:defRPr>
      </a:lvl1pPr>
      <a:lvl2pPr marL="741363" indent="-247650" algn="l" defTabSz="987425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FFFFFF"/>
        </a:buClr>
        <a:buSzPct val="100000"/>
        <a:buChar char="–"/>
        <a:defRPr sz="2400" b="1">
          <a:solidFill>
            <a:srgbClr val="FFFFFF"/>
          </a:solidFill>
          <a:latin typeface="+mn-lt"/>
          <a:ea typeface="Geneva" charset="0"/>
        </a:defRPr>
      </a:lvl2pPr>
      <a:lvl3pPr marL="1235075" indent="-247650" algn="l" defTabSz="987425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FFFFFF"/>
        </a:buClr>
        <a:buSzPct val="100000"/>
        <a:buChar char="–"/>
        <a:defRPr sz="2400" b="1">
          <a:solidFill>
            <a:srgbClr val="FFFFFF"/>
          </a:solidFill>
          <a:latin typeface="+mn-lt"/>
          <a:ea typeface="Geneva" charset="0"/>
        </a:defRPr>
      </a:lvl3pPr>
      <a:lvl4pPr marL="1666875" indent="-185738" algn="l" defTabSz="987425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FFFFFF"/>
        </a:buClr>
        <a:buSzPct val="100000"/>
        <a:buChar char="–"/>
        <a:defRPr sz="2400" b="1">
          <a:solidFill>
            <a:srgbClr val="FFFFFF"/>
          </a:solidFill>
          <a:latin typeface="+mn-lt"/>
          <a:ea typeface="Geneva" charset="0"/>
        </a:defRPr>
      </a:lvl4pPr>
      <a:lvl5pPr marL="2160588" indent="-185738" algn="l" defTabSz="987425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FFFFFF"/>
        </a:buClr>
        <a:buSzPct val="100000"/>
        <a:buChar char="–"/>
        <a:defRPr sz="2400" b="1">
          <a:solidFill>
            <a:srgbClr val="FFFFFF"/>
          </a:solidFill>
          <a:latin typeface="+mn-lt"/>
          <a:ea typeface="Geneva" charset="0"/>
        </a:defRPr>
      </a:lvl5pPr>
      <a:lvl6pPr marL="2617788" indent="-185738" algn="l" defTabSz="987425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FFFFFF"/>
        </a:buClr>
        <a:buSzPct val="100000"/>
        <a:buChar char="–"/>
        <a:defRPr sz="2400" b="1">
          <a:solidFill>
            <a:srgbClr val="FFFFFF"/>
          </a:solidFill>
          <a:latin typeface="+mn-lt"/>
        </a:defRPr>
      </a:lvl6pPr>
      <a:lvl7pPr marL="3074988" indent="-185738" algn="l" defTabSz="987425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FFFFFF"/>
        </a:buClr>
        <a:buSzPct val="100000"/>
        <a:buChar char="–"/>
        <a:defRPr sz="2400" b="1">
          <a:solidFill>
            <a:srgbClr val="FFFFFF"/>
          </a:solidFill>
          <a:latin typeface="+mn-lt"/>
        </a:defRPr>
      </a:lvl7pPr>
      <a:lvl8pPr marL="3532188" indent="-185738" algn="l" defTabSz="987425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FFFFFF"/>
        </a:buClr>
        <a:buSzPct val="100000"/>
        <a:buChar char="–"/>
        <a:defRPr sz="2400" b="1">
          <a:solidFill>
            <a:srgbClr val="FFFFFF"/>
          </a:solidFill>
          <a:latin typeface="+mn-lt"/>
        </a:defRPr>
      </a:lvl8pPr>
      <a:lvl9pPr marL="3989388" indent="-185738" algn="l" defTabSz="987425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FFFFFF"/>
        </a:buClr>
        <a:buSzPct val="100000"/>
        <a:buChar char="–"/>
        <a:defRPr sz="2400" b="1">
          <a:solidFill>
            <a:srgbClr val="FFFF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cbels.org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036D41E9-B75A-013A-BD18-60683B321B3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752600" y="304800"/>
            <a:ext cx="8686800" cy="1143000"/>
          </a:xfrm>
        </p:spPr>
        <p:txBody>
          <a:bodyPr/>
          <a:lstStyle/>
          <a:p>
            <a:pPr algn="ctr">
              <a:defRPr/>
            </a:pPr>
            <a:r>
              <a:rPr lang="en-US" dirty="0">
                <a:ea typeface="+mj-ea"/>
              </a:rPr>
              <a:t>The Intersection of AI and Ethics in the Workplace</a:t>
            </a:r>
            <a:endParaRPr lang="en-US" sz="3200" dirty="0">
              <a:ea typeface="+mj-ea"/>
            </a:endParaRP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0B60F3F6-0FF6-B23F-46F0-6CF81D12D77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828800" y="1905000"/>
            <a:ext cx="8382000" cy="1752600"/>
          </a:xfrm>
          <a:noFill/>
        </p:spPr>
        <p:txBody>
          <a:bodyPr/>
          <a:lstStyle/>
          <a:p>
            <a:pPr marL="307975" indent="-307975"/>
            <a:r>
              <a:rPr lang="en-US" altLang="en-US">
                <a:ea typeface="Geneva" pitchFamily="-128" charset="-128"/>
              </a:rPr>
              <a:t>Carolinas Air Pollution </a:t>
            </a:r>
          </a:p>
          <a:p>
            <a:pPr marL="307975" indent="-307975"/>
            <a:r>
              <a:rPr lang="en-US" altLang="en-US">
                <a:ea typeface="Geneva" pitchFamily="-128" charset="-128"/>
              </a:rPr>
              <a:t>Control Association</a:t>
            </a:r>
          </a:p>
        </p:txBody>
      </p:sp>
      <p:sp>
        <p:nvSpPr>
          <p:cNvPr id="4107" name="Text Box 11">
            <a:extLst>
              <a:ext uri="{FF2B5EF4-FFF2-40B4-BE49-F238E27FC236}">
                <a16:creationId xmlns:a16="http://schemas.microsoft.com/office/drawing/2014/main" id="{CBC374B5-4F20-3CFB-E945-66D58D9220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7225" y="3951288"/>
            <a:ext cx="5513388" cy="14287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lIns="100013" tIns="49213" rIns="100013" bIns="49213">
            <a:spAutoFit/>
          </a:bodyPr>
          <a:lstStyle/>
          <a:p>
            <a:pPr algn="ctr" defTabSz="987425">
              <a:lnSpc>
                <a:spcPct val="90000"/>
              </a:lnSpc>
              <a:defRPr/>
            </a:pP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-128" charset="0"/>
              </a:rPr>
              <a:t>Presentation by:</a:t>
            </a:r>
          </a:p>
          <a:p>
            <a:pPr algn="ctr" defTabSz="987425">
              <a:lnSpc>
                <a:spcPct val="90000"/>
              </a:lnSpc>
              <a:defRPr/>
            </a:pPr>
            <a:endParaRPr lang="en-US" sz="24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" pitchFamily="-128" charset="0"/>
            </a:endParaRPr>
          </a:p>
          <a:p>
            <a:pPr algn="ctr" defTabSz="987425">
              <a:lnSpc>
                <a:spcPct val="90000"/>
              </a:lnSpc>
              <a:defRPr/>
            </a:pP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-128" charset="0"/>
              </a:rPr>
              <a:t>Nathan Daniel, P.E.</a:t>
            </a:r>
          </a:p>
          <a:p>
            <a:pPr algn="ctr" defTabSz="987425">
              <a:lnSpc>
                <a:spcPct val="90000"/>
              </a:lnSpc>
              <a:defRPr/>
            </a:pP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-128" charset="0"/>
              </a:rPr>
              <a:t>Bunnell Lammons Engineering, Inc. 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2">
            <a:extLst>
              <a:ext uri="{FF2B5EF4-FFF2-40B4-BE49-F238E27FC236}">
                <a16:creationId xmlns:a16="http://schemas.microsoft.com/office/drawing/2014/main" id="{FD181FB9-E5D1-4304-84BB-A139F8AF45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38400" y="228600"/>
            <a:ext cx="7162800" cy="1143000"/>
          </a:xfrm>
        </p:spPr>
        <p:txBody>
          <a:bodyPr/>
          <a:lstStyle/>
          <a:p>
            <a:pPr algn="ctr">
              <a:defRPr/>
            </a:pPr>
            <a:r>
              <a:rPr lang="en-US">
                <a:ea typeface="Geneva"/>
              </a:rPr>
              <a:t>Use of Artificial Intelligence </a:t>
            </a:r>
            <a:endParaRPr lang="en-US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C2269D7A-2986-4ACE-CE2F-7C994B8060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71180" y="1467650"/>
            <a:ext cx="8077200" cy="5029200"/>
          </a:xfrm>
        </p:spPr>
        <p:txBody>
          <a:bodyPr/>
          <a:lstStyle/>
          <a:p>
            <a:r>
              <a:rPr lang="en-US" altLang="en-US" dirty="0">
                <a:ea typeface="Geneva"/>
              </a:rPr>
              <a:t>Guidelines</a:t>
            </a:r>
            <a:endParaRPr lang="en-US" dirty="0"/>
          </a:p>
          <a:p>
            <a:r>
              <a:rPr lang="en-US" altLang="en-US" dirty="0">
                <a:ea typeface="Geneva"/>
              </a:rPr>
              <a:t>Responsible Charge</a:t>
            </a:r>
            <a:endParaRPr lang="en-US" dirty="0"/>
          </a:p>
          <a:p>
            <a:r>
              <a:rPr lang="en-US" altLang="en-US" dirty="0">
                <a:ea typeface="Geneva"/>
              </a:rPr>
              <a:t>Data Integrity and Control</a:t>
            </a:r>
            <a:endParaRPr lang="en-US" altLang="en-US" dirty="0">
              <a:ea typeface="Geneva"/>
              <a:cs typeface="Helvetica"/>
            </a:endParaRPr>
          </a:p>
          <a:p>
            <a:r>
              <a:rPr lang="en-US" altLang="en-US" dirty="0">
                <a:ea typeface="Geneva"/>
                <a:cs typeface="Helvetica"/>
              </a:rPr>
              <a:t>Professional Competence</a:t>
            </a:r>
          </a:p>
          <a:p>
            <a:r>
              <a:rPr lang="en-US" altLang="en-US" dirty="0">
                <a:ea typeface="Geneva"/>
                <a:cs typeface="Helvetica"/>
              </a:rPr>
              <a:t>Oversight</a:t>
            </a:r>
          </a:p>
          <a:p>
            <a:r>
              <a:rPr lang="en-US" altLang="en-US" dirty="0">
                <a:ea typeface="Geneva"/>
                <a:cs typeface="Helvetica"/>
              </a:rPr>
              <a:t>Record Keeping</a:t>
            </a:r>
          </a:p>
          <a:p>
            <a:r>
              <a:rPr lang="en-US" altLang="en-US" dirty="0">
                <a:ea typeface="Geneva"/>
                <a:cs typeface="Helvetica"/>
              </a:rPr>
              <a:t>Takeaways</a:t>
            </a:r>
            <a:endParaRPr lang="en-US" altLang="en-US" dirty="0">
              <a:ea typeface="Geneva" pitchFamily="-128" charset="-128"/>
              <a:cs typeface="Helvetic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90" name="Rectangle 2">
            <a:extLst>
              <a:ext uri="{FF2B5EF4-FFF2-40B4-BE49-F238E27FC236}">
                <a16:creationId xmlns:a16="http://schemas.microsoft.com/office/drawing/2014/main" id="{B7020BAB-B7CD-F020-7C7E-C328F9DF10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228600"/>
            <a:ext cx="9144000" cy="1143000"/>
          </a:xfrm>
        </p:spPr>
        <p:txBody>
          <a:bodyPr/>
          <a:lstStyle/>
          <a:p>
            <a:pPr algn="ctr">
              <a:defRPr/>
            </a:pPr>
            <a:r>
              <a:rPr lang="en-US">
                <a:ea typeface="Geneva"/>
              </a:rPr>
              <a:t>Use of AI Guidelines</a:t>
            </a:r>
            <a:endParaRPr lang="en-US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795A3382-DFB7-E5E2-2AA0-E9CBADFF8E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0838" y="1513009"/>
            <a:ext cx="8008144" cy="327660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 altLang="en-US">
                <a:ea typeface="Geneva"/>
              </a:rPr>
              <a:t>AI may assist but does not replace professional judgment</a:t>
            </a:r>
            <a:endParaRPr lang="en-US">
              <a:cs typeface="Helvetica"/>
            </a:endParaRPr>
          </a:p>
          <a:p>
            <a:pPr marL="0" indent="0">
              <a:lnSpc>
                <a:spcPct val="70000"/>
              </a:lnSpc>
              <a:buNone/>
            </a:pPr>
            <a:endParaRPr lang="en-US" altLang="en-US">
              <a:ea typeface="Geneva"/>
              <a:cs typeface="Helvetica"/>
            </a:endParaRPr>
          </a:p>
          <a:p>
            <a:pPr>
              <a:lnSpc>
                <a:spcPct val="70000"/>
              </a:lnSpc>
            </a:pPr>
            <a:r>
              <a:rPr lang="en-US" altLang="en-US">
                <a:ea typeface="Geneva"/>
                <a:cs typeface="Helvetica"/>
              </a:rPr>
              <a:t>Licensee must maintain responsible charge at all times</a:t>
            </a:r>
            <a:endParaRPr lang="en-US" altLang="en-US">
              <a:ea typeface="Geneva"/>
            </a:endParaRPr>
          </a:p>
          <a:p>
            <a:pPr marL="0" indent="0">
              <a:lnSpc>
                <a:spcPct val="70000"/>
              </a:lnSpc>
              <a:buNone/>
            </a:pPr>
            <a:endParaRPr lang="en-US" altLang="en-US">
              <a:ea typeface="Geneva"/>
              <a:cs typeface="Helvetica"/>
            </a:endParaRPr>
          </a:p>
          <a:p>
            <a:pPr>
              <a:lnSpc>
                <a:spcPct val="70000"/>
              </a:lnSpc>
            </a:pPr>
            <a:r>
              <a:rPr lang="en-US" altLang="en-US">
                <a:ea typeface="Geneva"/>
                <a:cs typeface="Helvetica"/>
              </a:rPr>
              <a:t>Oversight required for inputs, processes, and outputs</a:t>
            </a:r>
          </a:p>
          <a:p>
            <a:pPr marL="0" indent="0">
              <a:lnSpc>
                <a:spcPct val="70000"/>
              </a:lnSpc>
              <a:buNone/>
            </a:pPr>
            <a:endParaRPr lang="en-US" altLang="en-US">
              <a:ea typeface="Geneva"/>
              <a:cs typeface="Helvetica"/>
            </a:endParaRPr>
          </a:p>
          <a:p>
            <a:pPr>
              <a:lnSpc>
                <a:spcPct val="70000"/>
              </a:lnSpc>
            </a:pPr>
            <a:r>
              <a:rPr lang="en-US" altLang="en-US">
                <a:ea typeface="Geneva"/>
                <a:cs typeface="Helvetica"/>
              </a:rPr>
              <a:t>Work must be reproducible without AI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8BFCAE-55C0-1985-CEDF-DC44DCEC31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90" name="Rectangle 2">
            <a:extLst>
              <a:ext uri="{FF2B5EF4-FFF2-40B4-BE49-F238E27FC236}">
                <a16:creationId xmlns:a16="http://schemas.microsoft.com/office/drawing/2014/main" id="{8280AC43-09CD-DF8C-F672-46FFF5E8FE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228600"/>
            <a:ext cx="9144000" cy="1143000"/>
          </a:xfrm>
        </p:spPr>
        <p:txBody>
          <a:bodyPr/>
          <a:lstStyle/>
          <a:p>
            <a:pPr algn="ctr">
              <a:defRPr/>
            </a:pPr>
            <a:r>
              <a:rPr lang="en-US">
                <a:ea typeface="Geneva"/>
              </a:rPr>
              <a:t>Responsible Charge</a:t>
            </a:r>
            <a:endParaRPr lang="en-US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CC58BB26-7DE4-99E3-39F7-65C5CA9AEA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6275" y="1469231"/>
            <a:ext cx="8305800" cy="327660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 altLang="en-US" dirty="0">
                <a:ea typeface="Geneva"/>
              </a:rPr>
              <a:t>Licensee must:</a:t>
            </a:r>
            <a:endParaRPr lang="en-US" altLang="en-US" dirty="0">
              <a:ea typeface="Geneva" pitchFamily="-128" charset="-128"/>
            </a:endParaRPr>
          </a:p>
          <a:p>
            <a:pPr marL="741045" lvl="1">
              <a:lnSpc>
                <a:spcPct val="70000"/>
              </a:lnSpc>
            </a:pPr>
            <a:r>
              <a:rPr lang="en-US" altLang="en-US" dirty="0">
                <a:ea typeface="Geneva"/>
              </a:rPr>
              <a:t>Be directly involved in work in progress and final product</a:t>
            </a:r>
            <a:endParaRPr lang="en-US" altLang="en-US" dirty="0">
              <a:ea typeface="Geneva" pitchFamily="-128" charset="-128"/>
            </a:endParaRPr>
          </a:p>
          <a:p>
            <a:pPr marL="493395" lvl="1" indent="0">
              <a:lnSpc>
                <a:spcPct val="70000"/>
              </a:lnSpc>
              <a:buNone/>
            </a:pPr>
            <a:endParaRPr lang="en-US" altLang="en-US">
              <a:ea typeface="Geneva"/>
              <a:cs typeface="Helvetica"/>
            </a:endParaRPr>
          </a:p>
          <a:p>
            <a:pPr marL="741045" lvl="1">
              <a:lnSpc>
                <a:spcPct val="70000"/>
              </a:lnSpc>
            </a:pPr>
            <a:r>
              <a:rPr lang="en-US" altLang="en-US" dirty="0">
                <a:ea typeface="Geneva"/>
                <a:cs typeface="Helvetica"/>
              </a:rPr>
              <a:t>Retain authority to approve, reject, or change work</a:t>
            </a:r>
            <a:endParaRPr lang="en-US" altLang="en-US" dirty="0">
              <a:ea typeface="Geneva" pitchFamily="-128" charset="-128"/>
              <a:cs typeface="Helvetica"/>
            </a:endParaRPr>
          </a:p>
          <a:p>
            <a:pPr marL="493395" lvl="1" indent="0">
              <a:lnSpc>
                <a:spcPct val="70000"/>
              </a:lnSpc>
              <a:buNone/>
            </a:pPr>
            <a:endParaRPr lang="en-US" altLang="en-US">
              <a:ea typeface="Geneva"/>
              <a:cs typeface="Helvetica"/>
            </a:endParaRPr>
          </a:p>
          <a:p>
            <a:pPr marL="741045" lvl="1">
              <a:lnSpc>
                <a:spcPct val="70000"/>
              </a:lnSpc>
            </a:pPr>
            <a:r>
              <a:rPr lang="en-US" altLang="en-US" dirty="0">
                <a:ea typeface="Geneva"/>
                <a:cs typeface="Helvetica"/>
              </a:rPr>
              <a:t>Possess full professional knowledge of scope, data, and decisions</a:t>
            </a:r>
            <a:endParaRPr lang="en-US" dirty="0"/>
          </a:p>
          <a:p>
            <a:pPr marL="741045" lvl="1">
              <a:lnSpc>
                <a:spcPct val="70000"/>
              </a:lnSpc>
            </a:pPr>
            <a:endParaRPr lang="en-US" altLang="en-US">
              <a:ea typeface="Geneva"/>
              <a:cs typeface="Helvetica"/>
            </a:endParaRPr>
          </a:p>
          <a:p>
            <a:pPr marL="741045" lvl="1">
              <a:lnSpc>
                <a:spcPct val="70000"/>
              </a:lnSpc>
            </a:pPr>
            <a:r>
              <a:rPr lang="en-US" altLang="en-US" dirty="0">
                <a:ea typeface="Geneva"/>
                <a:cs typeface="Helvetica"/>
              </a:rPr>
              <a:t>Be able to answer questions about professional judgments made</a:t>
            </a:r>
            <a:endParaRPr lang="en-US" altLang="en-US" dirty="0">
              <a:ea typeface="Geneva" pitchFamily="-128" charset="-128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7136471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A37A2C-0AF6-292D-7EC3-E7628412BF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90" name="Rectangle 2">
            <a:extLst>
              <a:ext uri="{FF2B5EF4-FFF2-40B4-BE49-F238E27FC236}">
                <a16:creationId xmlns:a16="http://schemas.microsoft.com/office/drawing/2014/main" id="{1862A6B8-8088-C279-F770-A598D7C6FD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228600"/>
            <a:ext cx="9144000" cy="1143000"/>
          </a:xfrm>
        </p:spPr>
        <p:txBody>
          <a:bodyPr/>
          <a:lstStyle/>
          <a:p>
            <a:pPr algn="ctr">
              <a:defRPr/>
            </a:pPr>
            <a:r>
              <a:rPr lang="en-US">
                <a:ea typeface="Geneva"/>
              </a:rPr>
              <a:t>Responsible Charge (Documentation)</a:t>
            </a:r>
            <a:endParaRPr lang="en-US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E6C1734E-3B96-0439-E532-C575E9E940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1614" y="1713309"/>
            <a:ext cx="8305800" cy="327660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 altLang="en-US">
                <a:ea typeface="Geneva"/>
              </a:rPr>
              <a:t>Maintain detailed records:</a:t>
            </a:r>
            <a:endParaRPr lang="en-US"/>
          </a:p>
          <a:p>
            <a:pPr marL="741045" lvl="1">
              <a:lnSpc>
                <a:spcPct val="70000"/>
              </a:lnSpc>
            </a:pPr>
            <a:r>
              <a:rPr lang="en-US" altLang="en-US">
                <a:ea typeface="Geneva"/>
              </a:rPr>
              <a:t>Calculations</a:t>
            </a:r>
            <a:endParaRPr lang="en-US" altLang="en-US">
              <a:ea typeface="Geneva"/>
              <a:cs typeface="Helvetica"/>
            </a:endParaRPr>
          </a:p>
          <a:p>
            <a:pPr marL="741045" lvl="1">
              <a:lnSpc>
                <a:spcPct val="70000"/>
              </a:lnSpc>
            </a:pPr>
            <a:r>
              <a:rPr lang="en-US" altLang="en-US">
                <a:ea typeface="Geneva"/>
                <a:cs typeface="Helvetica"/>
              </a:rPr>
              <a:t>Drawings</a:t>
            </a:r>
          </a:p>
          <a:p>
            <a:pPr marL="741045" lvl="1">
              <a:lnSpc>
                <a:spcPct val="70000"/>
              </a:lnSpc>
            </a:pPr>
            <a:r>
              <a:rPr lang="en-US" altLang="en-US">
                <a:ea typeface="Geneva"/>
                <a:cs typeface="Helvetica"/>
              </a:rPr>
              <a:t>Data inputs and outputs</a:t>
            </a:r>
          </a:p>
          <a:p>
            <a:pPr marL="0" indent="0">
              <a:lnSpc>
                <a:spcPct val="70000"/>
              </a:lnSpc>
              <a:buNone/>
            </a:pPr>
            <a:endParaRPr lang="en-US" altLang="en-US">
              <a:ea typeface="Geneva"/>
              <a:cs typeface="Helvetica"/>
            </a:endParaRPr>
          </a:p>
          <a:p>
            <a:pPr>
              <a:lnSpc>
                <a:spcPct val="70000"/>
              </a:lnSpc>
              <a:buFont typeface="Helvetica"/>
              <a:buChar char="•"/>
            </a:pPr>
            <a:r>
              <a:rPr lang="en-US" altLang="en-US">
                <a:ea typeface="Geneva"/>
                <a:cs typeface="Helvetica"/>
              </a:rPr>
              <a:t>Document control to prove oversight and compliance</a:t>
            </a:r>
            <a:endParaRPr lang="en-US" altLang="en-US">
              <a:ea typeface="Geneva" pitchFamily="-128" charset="-128"/>
              <a:cs typeface="Helvetica"/>
            </a:endParaRPr>
          </a:p>
          <a:p>
            <a:pPr marL="0" indent="0">
              <a:lnSpc>
                <a:spcPct val="70000"/>
              </a:lnSpc>
              <a:buNone/>
            </a:pPr>
            <a:endParaRPr lang="en-US" altLang="en-US">
              <a:ea typeface="Geneva"/>
              <a:cs typeface="Helvetica"/>
            </a:endParaRPr>
          </a:p>
          <a:p>
            <a:pPr>
              <a:lnSpc>
                <a:spcPct val="70000"/>
              </a:lnSpc>
              <a:buFont typeface="Helvetica"/>
              <a:buChar char="•"/>
            </a:pPr>
            <a:r>
              <a:rPr lang="en-US" altLang="en-US">
                <a:ea typeface="Geneva"/>
                <a:cs typeface="Helvetica"/>
              </a:rPr>
              <a:t>Accept full professional responsibility, regardless of AI use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2131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6529B3-66EC-2D99-CC88-5DD69D72A4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90" name="Rectangle 2">
            <a:extLst>
              <a:ext uri="{FF2B5EF4-FFF2-40B4-BE49-F238E27FC236}">
                <a16:creationId xmlns:a16="http://schemas.microsoft.com/office/drawing/2014/main" id="{937D9CB3-9B99-FA81-1155-91D65BD034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228600"/>
            <a:ext cx="9144000" cy="1143000"/>
          </a:xfrm>
        </p:spPr>
        <p:txBody>
          <a:bodyPr/>
          <a:lstStyle/>
          <a:p>
            <a:pPr algn="ctr">
              <a:defRPr/>
            </a:pPr>
            <a:r>
              <a:rPr lang="en-US">
                <a:ea typeface="Geneva"/>
              </a:rPr>
              <a:t>Data Integrity and Control</a:t>
            </a:r>
            <a:endParaRPr lang="en-US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5D297DDF-9486-B3C4-898A-7542DA9C21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42962" y="1522809"/>
            <a:ext cx="8305800" cy="327660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 altLang="en-US">
                <a:ea typeface="Geneva"/>
              </a:rPr>
              <a:t>Only use verified, accurate, and complete data</a:t>
            </a:r>
            <a:endParaRPr lang="en-US" altLang="en-US">
              <a:ea typeface="Geneva"/>
              <a:cs typeface="Helvetica"/>
            </a:endParaRPr>
          </a:p>
          <a:p>
            <a:pPr marL="0" indent="0">
              <a:lnSpc>
                <a:spcPct val="70000"/>
              </a:lnSpc>
              <a:buNone/>
            </a:pPr>
            <a:endParaRPr lang="en-US" altLang="en-US">
              <a:ea typeface="Geneva"/>
              <a:cs typeface="Helvetica"/>
            </a:endParaRPr>
          </a:p>
          <a:p>
            <a:pPr>
              <a:lnSpc>
                <a:spcPct val="70000"/>
              </a:lnSpc>
            </a:pPr>
            <a:r>
              <a:rPr lang="en-US" altLang="en-US">
                <a:ea typeface="Geneva"/>
                <a:cs typeface="Helvetica"/>
              </a:rPr>
              <a:t>Licensee must maintain direct control over inputs</a:t>
            </a:r>
            <a:endParaRPr lang="en-US" altLang="en-US">
              <a:cs typeface="Helvetica"/>
            </a:endParaRPr>
          </a:p>
          <a:p>
            <a:pPr marL="0" indent="0">
              <a:lnSpc>
                <a:spcPct val="70000"/>
              </a:lnSpc>
              <a:buNone/>
            </a:pPr>
            <a:endParaRPr lang="en-US" altLang="en-US">
              <a:ea typeface="Geneva"/>
              <a:cs typeface="Helvetica"/>
            </a:endParaRPr>
          </a:p>
          <a:p>
            <a:pPr>
              <a:lnSpc>
                <a:spcPct val="70000"/>
              </a:lnSpc>
            </a:pPr>
            <a:r>
              <a:rPr lang="en-US" altLang="en-US">
                <a:ea typeface="Geneva"/>
                <a:cs typeface="Helvetica"/>
              </a:rPr>
              <a:t>Validate AI outputs against professional standards</a:t>
            </a:r>
            <a:endParaRPr lang="en-US" altLang="en-US">
              <a:cs typeface="Helvetica"/>
            </a:endParaRPr>
          </a:p>
          <a:p>
            <a:pPr marL="0" indent="0">
              <a:lnSpc>
                <a:spcPct val="70000"/>
              </a:lnSpc>
              <a:buNone/>
            </a:pPr>
            <a:endParaRPr lang="en-US" altLang="en-US">
              <a:ea typeface="Geneva"/>
              <a:cs typeface="Helvetica"/>
            </a:endParaRPr>
          </a:p>
          <a:p>
            <a:pPr>
              <a:lnSpc>
                <a:spcPct val="70000"/>
              </a:lnSpc>
            </a:pPr>
            <a:r>
              <a:rPr lang="en-US" altLang="en-US">
                <a:ea typeface="Geneva"/>
                <a:cs typeface="Helvetica"/>
              </a:rPr>
              <a:t>Ensure outputs can be understood, replicated, and reproduced </a:t>
            </a:r>
            <a:endParaRPr lang="en-US" altLang="en-US"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8104323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C231DD-4831-E87A-135C-C98617B7CD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90" name="Rectangle 2">
            <a:extLst>
              <a:ext uri="{FF2B5EF4-FFF2-40B4-BE49-F238E27FC236}">
                <a16:creationId xmlns:a16="http://schemas.microsoft.com/office/drawing/2014/main" id="{A241C367-A9AD-AC91-FE16-E3EEAF200F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228600"/>
            <a:ext cx="9144000" cy="1143000"/>
          </a:xfrm>
        </p:spPr>
        <p:txBody>
          <a:bodyPr/>
          <a:lstStyle/>
          <a:p>
            <a:pPr algn="ctr">
              <a:defRPr/>
            </a:pPr>
            <a:r>
              <a:rPr lang="en-US">
                <a:ea typeface="Geneva"/>
              </a:rPr>
              <a:t>Professional Competence</a:t>
            </a:r>
            <a:endParaRPr lang="en-US">
              <a:cs typeface="Helvetica"/>
            </a:endParaRP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50B4E8D5-5CB5-9FF6-BDF4-954E1111EE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9619" y="1469231"/>
            <a:ext cx="8305800" cy="327660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 altLang="en-US" dirty="0">
                <a:ea typeface="Geneva"/>
              </a:rPr>
              <a:t>Use AI only within areas of your demonstrated competence</a:t>
            </a:r>
          </a:p>
          <a:p>
            <a:pPr marL="0" indent="0">
              <a:lnSpc>
                <a:spcPct val="70000"/>
              </a:lnSpc>
              <a:buNone/>
            </a:pPr>
            <a:endParaRPr lang="en-US" altLang="en-US">
              <a:ea typeface="Geneva"/>
              <a:cs typeface="Helvetica"/>
            </a:endParaRPr>
          </a:p>
          <a:p>
            <a:pPr>
              <a:lnSpc>
                <a:spcPct val="70000"/>
              </a:lnSpc>
            </a:pPr>
            <a:r>
              <a:rPr lang="en-US" altLang="en-US" dirty="0">
                <a:ea typeface="Geneva"/>
                <a:cs typeface="Helvetica"/>
              </a:rPr>
              <a:t>AI cannot be used to expand a licensee's competence</a:t>
            </a:r>
            <a:endParaRPr lang="en-US" altLang="en-US" dirty="0">
              <a:cs typeface="Helvetica"/>
            </a:endParaRPr>
          </a:p>
          <a:p>
            <a:pPr marL="0" indent="0">
              <a:lnSpc>
                <a:spcPct val="70000"/>
              </a:lnSpc>
              <a:buNone/>
            </a:pPr>
            <a:endParaRPr lang="en-US" altLang="en-US">
              <a:ea typeface="Geneva"/>
              <a:cs typeface="Helvetica"/>
            </a:endParaRPr>
          </a:p>
          <a:p>
            <a:pPr>
              <a:lnSpc>
                <a:spcPct val="70000"/>
              </a:lnSpc>
            </a:pPr>
            <a:r>
              <a:rPr lang="en-US" altLang="en-US" dirty="0">
                <a:ea typeface="Geneva"/>
                <a:cs typeface="Helvetica"/>
              </a:rPr>
              <a:t>Professional judgment remains mandatory</a:t>
            </a:r>
            <a:endParaRPr lang="en-US" dirty="0"/>
          </a:p>
          <a:p>
            <a:pPr marL="0" indent="0">
              <a:lnSpc>
                <a:spcPct val="70000"/>
              </a:lnSpc>
              <a:buNone/>
            </a:pPr>
            <a:endParaRPr lang="en-US" altLang="en-US">
              <a:ea typeface="Geneva"/>
              <a:cs typeface="Helvetica"/>
            </a:endParaRPr>
          </a:p>
          <a:p>
            <a:pPr>
              <a:lnSpc>
                <a:spcPct val="70000"/>
              </a:lnSpc>
            </a:pPr>
            <a:r>
              <a:rPr lang="en-US" altLang="en-US" dirty="0">
                <a:ea typeface="Geneva"/>
                <a:cs typeface="Helvetica"/>
              </a:rPr>
              <a:t>Stay current with AI technology, capabilities, and limitations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7065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D489DB-1BBE-E136-38F3-B652BFA74B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90" name="Rectangle 2">
            <a:extLst>
              <a:ext uri="{FF2B5EF4-FFF2-40B4-BE49-F238E27FC236}">
                <a16:creationId xmlns:a16="http://schemas.microsoft.com/office/drawing/2014/main" id="{006116AB-B049-4B25-5573-47CDAA83DB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228600"/>
            <a:ext cx="9144000" cy="1143000"/>
          </a:xfrm>
        </p:spPr>
        <p:txBody>
          <a:bodyPr/>
          <a:lstStyle/>
          <a:p>
            <a:pPr algn="ctr">
              <a:defRPr/>
            </a:pPr>
            <a:r>
              <a:rPr lang="en-US">
                <a:ea typeface="Geneva"/>
              </a:rPr>
              <a:t>Ongoing Oversight</a:t>
            </a:r>
            <a:endParaRPr lang="en-US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D2B27102-8156-3461-354C-F7860454F3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71525" y="1787299"/>
            <a:ext cx="8305800" cy="327660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 altLang="en-US">
                <a:ea typeface="Geneva"/>
              </a:rPr>
              <a:t>Regularly review AI-assisted work</a:t>
            </a:r>
            <a:endParaRPr lang="en-US" altLang="en-US">
              <a:ea typeface="Geneva"/>
              <a:cs typeface="Helvetica"/>
            </a:endParaRPr>
          </a:p>
          <a:p>
            <a:pPr marL="0" indent="0">
              <a:lnSpc>
                <a:spcPct val="70000"/>
              </a:lnSpc>
              <a:buNone/>
            </a:pPr>
            <a:endParaRPr lang="en-US" altLang="en-US">
              <a:ea typeface="Geneva"/>
              <a:cs typeface="Helvetica"/>
            </a:endParaRPr>
          </a:p>
          <a:p>
            <a:pPr>
              <a:lnSpc>
                <a:spcPct val="70000"/>
              </a:lnSpc>
            </a:pPr>
            <a:r>
              <a:rPr lang="en-US" altLang="en-US">
                <a:ea typeface="Geneva"/>
                <a:cs typeface="Helvetica"/>
              </a:rPr>
              <a:t>Update processes to maintain quality and compliance</a:t>
            </a:r>
            <a:endParaRPr lang="en-US"/>
          </a:p>
          <a:p>
            <a:pPr marL="0" indent="0">
              <a:lnSpc>
                <a:spcPct val="70000"/>
              </a:lnSpc>
              <a:buNone/>
            </a:pPr>
            <a:endParaRPr lang="en-US" altLang="en-US">
              <a:ea typeface="Geneva"/>
              <a:cs typeface="Helvetica"/>
            </a:endParaRPr>
          </a:p>
          <a:p>
            <a:pPr>
              <a:lnSpc>
                <a:spcPct val="70000"/>
              </a:lnSpc>
            </a:pPr>
            <a:r>
              <a:rPr lang="en-US" altLang="en-US">
                <a:ea typeface="Geneva"/>
                <a:cs typeface="Helvetica"/>
              </a:rPr>
              <a:t>Ensure no compromise of public health, safety, and welfare </a:t>
            </a:r>
            <a:endParaRPr lang="en-US" altLang="en-US">
              <a:cs typeface="Helvetica"/>
            </a:endParaRPr>
          </a:p>
          <a:p>
            <a:pPr>
              <a:lnSpc>
                <a:spcPct val="70000"/>
              </a:lnSpc>
            </a:pPr>
            <a:endParaRPr lang="en-US" altLang="en-US"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9002677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8A7621-3C77-7D59-9301-6F5A0D3733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90" name="Rectangle 2">
            <a:extLst>
              <a:ext uri="{FF2B5EF4-FFF2-40B4-BE49-F238E27FC236}">
                <a16:creationId xmlns:a16="http://schemas.microsoft.com/office/drawing/2014/main" id="{43AE9C18-5159-3C22-4673-26954C4C63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228600"/>
            <a:ext cx="9144000" cy="1143000"/>
          </a:xfrm>
        </p:spPr>
        <p:txBody>
          <a:bodyPr/>
          <a:lstStyle/>
          <a:p>
            <a:pPr algn="ctr">
              <a:defRPr/>
            </a:pPr>
            <a:r>
              <a:rPr lang="en-US">
                <a:ea typeface="Geneva"/>
              </a:rPr>
              <a:t>Record Keeping</a:t>
            </a:r>
            <a:endParaRPr lang="en-US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AD9C4C8A-0287-1C55-B7DA-FC345EFEB5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1989" y="1712259"/>
            <a:ext cx="8305800" cy="327660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 altLang="en-US">
                <a:ea typeface="Geneva"/>
              </a:rPr>
              <a:t>Maintain:</a:t>
            </a:r>
            <a:endParaRPr lang="en-US"/>
          </a:p>
          <a:p>
            <a:pPr marL="741045" lvl="1">
              <a:lnSpc>
                <a:spcPct val="70000"/>
              </a:lnSpc>
            </a:pPr>
            <a:r>
              <a:rPr lang="en-US" altLang="en-US">
                <a:ea typeface="Geneva"/>
              </a:rPr>
              <a:t>Data inputs</a:t>
            </a:r>
            <a:endParaRPr lang="en-US" altLang="en-US">
              <a:ea typeface="Geneva" pitchFamily="-128" charset="-128"/>
              <a:cs typeface="Helvetica"/>
            </a:endParaRPr>
          </a:p>
          <a:p>
            <a:pPr marL="741045" lvl="1">
              <a:lnSpc>
                <a:spcPct val="70000"/>
              </a:lnSpc>
            </a:pPr>
            <a:r>
              <a:rPr lang="en-US" altLang="en-US">
                <a:ea typeface="Geneva"/>
              </a:rPr>
              <a:t>Processing methods</a:t>
            </a:r>
            <a:endParaRPr lang="en-US" altLang="en-US">
              <a:ea typeface="Geneva"/>
              <a:cs typeface="Helvetica"/>
            </a:endParaRPr>
          </a:p>
          <a:p>
            <a:pPr marL="741045" lvl="1">
              <a:lnSpc>
                <a:spcPct val="70000"/>
              </a:lnSpc>
            </a:pPr>
            <a:r>
              <a:rPr lang="en-US" altLang="en-US">
                <a:ea typeface="Geneva"/>
                <a:cs typeface="Helvetica"/>
              </a:rPr>
              <a:t>Tool assessments</a:t>
            </a:r>
            <a:endParaRPr lang="en-US" altLang="en-US">
              <a:ea typeface="Geneva"/>
            </a:endParaRPr>
          </a:p>
          <a:p>
            <a:pPr marL="741045" lvl="1">
              <a:lnSpc>
                <a:spcPct val="70000"/>
              </a:lnSpc>
            </a:pPr>
            <a:r>
              <a:rPr lang="en-US" altLang="en-US">
                <a:ea typeface="Geneva"/>
              </a:rPr>
              <a:t>Validation procedures</a:t>
            </a:r>
            <a:endParaRPr lang="en-US" altLang="en-US">
              <a:ea typeface="Geneva"/>
              <a:cs typeface="Helvetica"/>
            </a:endParaRPr>
          </a:p>
          <a:p>
            <a:pPr marL="0" indent="0">
              <a:lnSpc>
                <a:spcPct val="70000"/>
              </a:lnSpc>
              <a:buNone/>
            </a:pPr>
            <a:endParaRPr lang="en-US" altLang="en-US">
              <a:ea typeface="Geneva"/>
              <a:cs typeface="Helvetica"/>
            </a:endParaRPr>
          </a:p>
          <a:p>
            <a:pPr>
              <a:lnSpc>
                <a:spcPct val="70000"/>
              </a:lnSpc>
            </a:pPr>
            <a:r>
              <a:rPr lang="en-US" altLang="en-US">
                <a:ea typeface="Geneva"/>
              </a:rPr>
              <a:t>Records must support claim of responsible charge</a:t>
            </a:r>
            <a:endParaRPr lang="en-US" altLang="en-US">
              <a:ea typeface="Genev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4708610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A8CA52-41E0-9471-97D7-F8A357E512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90" name="Rectangle 2">
            <a:extLst>
              <a:ext uri="{FF2B5EF4-FFF2-40B4-BE49-F238E27FC236}">
                <a16:creationId xmlns:a16="http://schemas.microsoft.com/office/drawing/2014/main" id="{BB6182E5-CC7C-D157-F279-81A7AC16FA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228600"/>
            <a:ext cx="9144000" cy="1143000"/>
          </a:xfrm>
        </p:spPr>
        <p:txBody>
          <a:bodyPr/>
          <a:lstStyle/>
          <a:p>
            <a:pPr algn="ctr">
              <a:defRPr/>
            </a:pPr>
            <a:r>
              <a:rPr lang="en-US">
                <a:ea typeface="Geneva"/>
              </a:rPr>
              <a:t>Takeaways</a:t>
            </a:r>
            <a:endParaRPr lang="en-US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322A7446-7549-6E42-FE85-53A2596039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23900" y="1463278"/>
            <a:ext cx="8305800" cy="327660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 altLang="en-US">
                <a:ea typeface="Geneva"/>
              </a:rPr>
              <a:t>Licensee – not AI – remains fully responsible</a:t>
            </a:r>
            <a:endParaRPr lang="en-US"/>
          </a:p>
          <a:p>
            <a:pPr marL="0" indent="0">
              <a:lnSpc>
                <a:spcPct val="70000"/>
              </a:lnSpc>
              <a:buNone/>
            </a:pPr>
            <a:endParaRPr lang="en-US" altLang="en-US">
              <a:ea typeface="Geneva"/>
              <a:cs typeface="Helvetica"/>
            </a:endParaRPr>
          </a:p>
          <a:p>
            <a:pPr>
              <a:lnSpc>
                <a:spcPct val="70000"/>
              </a:lnSpc>
            </a:pPr>
            <a:r>
              <a:rPr lang="en-US" altLang="en-US">
                <a:ea typeface="Geneva"/>
                <a:cs typeface="Helvetica"/>
              </a:rPr>
              <a:t>AI may enhance work, but never reduce accountability </a:t>
            </a:r>
          </a:p>
          <a:p>
            <a:pPr marL="0" indent="0">
              <a:lnSpc>
                <a:spcPct val="70000"/>
              </a:lnSpc>
              <a:buNone/>
            </a:pPr>
            <a:endParaRPr lang="en-US" altLang="en-US">
              <a:ea typeface="Geneva"/>
              <a:cs typeface="Helvetica"/>
            </a:endParaRPr>
          </a:p>
          <a:p>
            <a:pPr>
              <a:lnSpc>
                <a:spcPct val="70000"/>
              </a:lnSpc>
            </a:pPr>
            <a:r>
              <a:rPr lang="en-US" altLang="en-US">
                <a:ea typeface="Geneva"/>
                <a:cs typeface="Helvetica"/>
              </a:rPr>
              <a:t>Oversight, verification, and documentation are essential </a:t>
            </a:r>
          </a:p>
          <a:p>
            <a:pPr marL="0" indent="0">
              <a:lnSpc>
                <a:spcPct val="70000"/>
              </a:lnSpc>
              <a:buNone/>
            </a:pPr>
            <a:endParaRPr lang="en-US" altLang="en-US">
              <a:ea typeface="Geneva"/>
              <a:cs typeface="Helvetica"/>
            </a:endParaRPr>
          </a:p>
          <a:p>
            <a:pPr>
              <a:lnSpc>
                <a:spcPct val="70000"/>
              </a:lnSpc>
            </a:pPr>
            <a:r>
              <a:rPr lang="en-US" altLang="en-US">
                <a:ea typeface="Geneva"/>
              </a:rPr>
              <a:t>Compliance with Board Rules is non-negotiable</a:t>
            </a:r>
            <a:endParaRPr lang="en-US" altLang="en-US">
              <a:ea typeface="Geneva" pitchFamily="-128" charset="-128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6273346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26" name="Rectangle 2">
            <a:extLst>
              <a:ext uri="{FF2B5EF4-FFF2-40B4-BE49-F238E27FC236}">
                <a16:creationId xmlns:a16="http://schemas.microsoft.com/office/drawing/2014/main" id="{F4DE9B78-1EED-DCF1-8E6F-48B9F4CC99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a typeface="Geneva"/>
              </a:rPr>
              <a:t>Artificial Intelligence – Key </a:t>
            </a:r>
            <a:r>
              <a:rPr lang="en-US" err="1">
                <a:ea typeface="Geneva"/>
              </a:rPr>
              <a:t>Takaway</a:t>
            </a:r>
            <a:endParaRPr lang="en-US" err="1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5AD2F305-8B91-239A-FCA9-03ADA12CEC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76363" y="1919288"/>
            <a:ext cx="9440862" cy="3907630"/>
          </a:xfrm>
        </p:spPr>
        <p:txBody>
          <a:bodyPr/>
          <a:lstStyle/>
          <a:p>
            <a:pPr marL="0" indent="0">
              <a:buNone/>
            </a:pPr>
            <a:r>
              <a:rPr lang="en-US" altLang="en-US">
                <a:ea typeface="Geneva"/>
              </a:rPr>
              <a:t>"By adhering to these guidelines, licensees ensure that AI use strengthens – not undermines – the professional responsibility, integrity, and public trust required in engineering and surveying practice."</a:t>
            </a:r>
            <a:endParaRPr lang="en-US">
              <a:cs typeface="Helvetic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90" name="Rectangle 2">
            <a:extLst>
              <a:ext uri="{FF2B5EF4-FFF2-40B4-BE49-F238E27FC236}">
                <a16:creationId xmlns:a16="http://schemas.microsoft.com/office/drawing/2014/main" id="{17F71195-2816-894A-5952-BF4ED004E6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228600"/>
            <a:ext cx="9144000" cy="1143000"/>
          </a:xfrm>
        </p:spPr>
        <p:txBody>
          <a:bodyPr/>
          <a:lstStyle/>
          <a:p>
            <a:pPr algn="ctr">
              <a:defRPr/>
            </a:pPr>
            <a:r>
              <a:rPr lang="en-US" dirty="0">
                <a:ea typeface="Geneva" pitchFamily="-128" charset="-128"/>
              </a:rPr>
              <a:t>What is AI?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02700723-8D03-C83F-122F-464362C93D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371600"/>
            <a:ext cx="11734800" cy="510540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 altLang="en-US">
                <a:ea typeface="Geneva" pitchFamily="-128" charset="-128"/>
              </a:rPr>
              <a:t>Mimics Human Cognitive Functions</a:t>
            </a:r>
          </a:p>
          <a:p>
            <a:pPr>
              <a:lnSpc>
                <a:spcPct val="70000"/>
              </a:lnSpc>
            </a:pPr>
            <a:r>
              <a:rPr lang="en-US" altLang="en-US">
                <a:ea typeface="Geneva" pitchFamily="-128" charset="-128"/>
              </a:rPr>
              <a:t>Acquires Knowledge from Data</a:t>
            </a:r>
          </a:p>
          <a:p>
            <a:pPr>
              <a:lnSpc>
                <a:spcPct val="70000"/>
              </a:lnSpc>
            </a:pPr>
            <a:r>
              <a:rPr lang="en-US" altLang="en-US">
                <a:ea typeface="Geneva" pitchFamily="-128" charset="-128"/>
              </a:rPr>
              <a:t>Reasoning</a:t>
            </a:r>
          </a:p>
          <a:p>
            <a:pPr lvl="1">
              <a:lnSpc>
                <a:spcPct val="70000"/>
              </a:lnSpc>
            </a:pPr>
            <a:r>
              <a:rPr lang="en-US" altLang="en-US">
                <a:ea typeface="Geneva" pitchFamily="-128" charset="-128"/>
              </a:rPr>
              <a:t>Makes Decisions or Predictions Based on Data</a:t>
            </a:r>
          </a:p>
          <a:p>
            <a:pPr>
              <a:lnSpc>
                <a:spcPct val="70000"/>
              </a:lnSpc>
            </a:pPr>
            <a:r>
              <a:rPr lang="en-US" altLang="en-US">
                <a:ea typeface="Geneva" pitchFamily="-128" charset="-128"/>
              </a:rPr>
              <a:t>Adaptability</a:t>
            </a:r>
          </a:p>
          <a:p>
            <a:pPr lvl="1">
              <a:lnSpc>
                <a:spcPct val="70000"/>
              </a:lnSpc>
            </a:pPr>
            <a:r>
              <a:rPr lang="en-US" altLang="en-US">
                <a:ea typeface="Geneva" pitchFamily="-128" charset="-128"/>
              </a:rPr>
              <a:t>Improves Performance with Experience</a:t>
            </a:r>
          </a:p>
          <a:p>
            <a:pPr>
              <a:lnSpc>
                <a:spcPct val="70000"/>
              </a:lnSpc>
            </a:pPr>
            <a:r>
              <a:rPr lang="en-US" altLang="en-US">
                <a:ea typeface="Geneva" pitchFamily="-128" charset="-128"/>
              </a:rPr>
              <a:t>Automation</a:t>
            </a:r>
          </a:p>
          <a:p>
            <a:pPr lvl="1">
              <a:lnSpc>
                <a:spcPct val="70000"/>
              </a:lnSpc>
            </a:pPr>
            <a:r>
              <a:rPr lang="en-US" altLang="en-US">
                <a:ea typeface="Geneva" pitchFamily="-128" charset="-128"/>
              </a:rPr>
              <a:t>Executes tasks without constant human input</a:t>
            </a:r>
          </a:p>
          <a:p>
            <a:pPr lvl="2">
              <a:lnSpc>
                <a:spcPct val="70000"/>
              </a:lnSpc>
            </a:pPr>
            <a:r>
              <a:rPr lang="en-US" altLang="en-US">
                <a:ea typeface="Geneva" pitchFamily="-128" charset="-128"/>
              </a:rPr>
              <a:t>Examples: Workflows, Agents, Webscraping, etc.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059E5D-3AAA-53C1-1D3D-1997605678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445" y="1981200"/>
            <a:ext cx="3533775" cy="2351567"/>
          </a:xfrm>
          <a:prstGeom prst="rect">
            <a:avLst/>
          </a:prstGeom>
          <a:effectLst>
            <a:softEdge rad="330200"/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FEBE3A-2A47-66D6-16FB-5EDDE3B11A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90" name="Rectangle 2">
            <a:extLst>
              <a:ext uri="{FF2B5EF4-FFF2-40B4-BE49-F238E27FC236}">
                <a16:creationId xmlns:a16="http://schemas.microsoft.com/office/drawing/2014/main" id="{4A94A0CE-5914-4C14-5454-2BE341FCED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228600"/>
            <a:ext cx="9144000" cy="1143000"/>
          </a:xfrm>
        </p:spPr>
        <p:txBody>
          <a:bodyPr/>
          <a:lstStyle/>
          <a:p>
            <a:pPr algn="ctr">
              <a:defRPr/>
            </a:pPr>
            <a:r>
              <a:rPr lang="en-US" dirty="0">
                <a:ea typeface="Geneva"/>
                <a:cs typeface="Helvetica"/>
              </a:rPr>
              <a:t>Takeaways</a:t>
            </a:r>
            <a:endParaRPr lang="en-US" dirty="0">
              <a:cs typeface="Helvetica"/>
            </a:endParaRP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D0919D34-7739-19D4-FB27-6AD2B310B2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23900" y="1463278"/>
            <a:ext cx="9013371" cy="4334933"/>
          </a:xfrm>
        </p:spPr>
        <p:txBody>
          <a:bodyPr/>
          <a:lstStyle/>
          <a:p>
            <a:pPr marL="0" indent="0">
              <a:lnSpc>
                <a:spcPct val="70000"/>
              </a:lnSpc>
              <a:buNone/>
            </a:pPr>
            <a:endParaRPr lang="en-US" altLang="en-US" dirty="0">
              <a:cs typeface="Helvetica"/>
            </a:endParaRPr>
          </a:p>
          <a:p>
            <a:pPr marL="457200" indent="-457200">
              <a:lnSpc>
                <a:spcPct val="70000"/>
              </a:lnSpc>
            </a:pPr>
            <a:r>
              <a:rPr lang="en-US" altLang="en-US" dirty="0">
                <a:ea typeface="Geneva"/>
                <a:cs typeface="Helvetica"/>
              </a:rPr>
              <a:t>National Council of Examiners for Engineering and Surveying (NCEES) has also adopted a Position Statement on use of AI </a:t>
            </a:r>
          </a:p>
          <a:p>
            <a:pPr marL="0" indent="0">
              <a:lnSpc>
                <a:spcPct val="70000"/>
              </a:lnSpc>
              <a:buNone/>
            </a:pPr>
            <a:endParaRPr lang="en-US" altLang="en-US">
              <a:ea typeface="Geneva"/>
              <a:cs typeface="Helvetica"/>
            </a:endParaRPr>
          </a:p>
          <a:p>
            <a:pPr>
              <a:lnSpc>
                <a:spcPct val="70000"/>
              </a:lnSpc>
            </a:pPr>
            <a:r>
              <a:rPr lang="en-US" altLang="en-US" dirty="0">
                <a:ea typeface="Geneva"/>
                <a:cs typeface="Helvetica"/>
              </a:rPr>
              <a:t>AI has been used to create fraudulent documents</a:t>
            </a:r>
          </a:p>
          <a:p>
            <a:pPr marL="741045" lvl="1" indent="-307975">
              <a:lnSpc>
                <a:spcPct val="70000"/>
              </a:lnSpc>
              <a:buFont typeface="Courier New" panose="020B0604020202020204" pitchFamily="34" charset="0"/>
              <a:buChar char="o"/>
            </a:pPr>
            <a:r>
              <a:rPr lang="en-US" altLang="en-US" dirty="0">
                <a:ea typeface="Geneva"/>
                <a:cs typeface="Helvetica"/>
              </a:rPr>
              <a:t>Seal security will be key to combat it</a:t>
            </a:r>
            <a:endParaRPr lang="en-US" altLang="en-US" dirty="0">
              <a:cs typeface="Helvetica"/>
            </a:endParaRPr>
          </a:p>
          <a:p>
            <a:pPr marL="741045" lvl="1" indent="-307975">
              <a:lnSpc>
                <a:spcPct val="70000"/>
              </a:lnSpc>
              <a:buFont typeface="Courier New" panose="020B0604020202020204" pitchFamily="34" charset="0"/>
              <a:buChar char="o"/>
            </a:pPr>
            <a:r>
              <a:rPr lang="en-US" altLang="en-US" dirty="0">
                <a:ea typeface="Geneva"/>
                <a:cs typeface="Helvetica"/>
              </a:rPr>
              <a:t>At some point, will engineers and surveyors need to only use electronic certification that is authenticated?</a:t>
            </a:r>
            <a:endParaRPr lang="en-US" altLang="en-US" dirty="0">
              <a:cs typeface="Helvetica"/>
            </a:endParaRPr>
          </a:p>
          <a:p>
            <a:pPr>
              <a:lnSpc>
                <a:spcPct val="70000"/>
              </a:lnSpc>
            </a:pPr>
            <a:endParaRPr lang="en-US" altLang="en-US" dirty="0">
              <a:ea typeface="Geneva"/>
              <a:cs typeface="Helvetica"/>
            </a:endParaRPr>
          </a:p>
          <a:p>
            <a:pPr marL="0" indent="0">
              <a:lnSpc>
                <a:spcPct val="70000"/>
              </a:lnSpc>
              <a:buNone/>
            </a:pPr>
            <a:endParaRPr lang="en-US" altLang="en-US">
              <a:ea typeface="Genev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8330797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E7FB3-5A1A-C2BC-4604-CFAC8DE8F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6440C4-0C97-1560-20FA-CBA06A4F4F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0896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"/>
          <p:cNvSpPr/>
          <p:nvPr/>
        </p:nvSpPr>
        <p:spPr>
          <a:xfrm>
            <a:off x="242300" y="5208400"/>
            <a:ext cx="3086700" cy="10497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100000" tIns="49200" rIns="100000" bIns="492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FD00"/>
              </a:buClr>
              <a:buSzPts val="2800"/>
              <a:buFont typeface="Helvetica Neue"/>
              <a:buNone/>
            </a:pPr>
            <a:endParaRPr sz="2800" b="1" i="0" u="none" strike="noStrike" cap="none">
              <a:solidFill>
                <a:srgbClr val="FAFD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6" name="Google Shape;56;p1"/>
          <p:cNvSpPr/>
          <p:nvPr/>
        </p:nvSpPr>
        <p:spPr>
          <a:xfrm>
            <a:off x="3886200" y="5105400"/>
            <a:ext cx="4419600" cy="12954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100000" tIns="49200" rIns="100000" bIns="492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FD00"/>
              </a:buClr>
              <a:buSzPts val="2800"/>
              <a:buFont typeface="Helvetica Neue"/>
              <a:buNone/>
            </a:pPr>
            <a:endParaRPr sz="2800" b="1" i="0" u="none" strike="noStrike" cap="none">
              <a:solidFill>
                <a:srgbClr val="FAFD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7" name="Google Shape;57;p1"/>
          <p:cNvSpPr txBox="1">
            <a:spLocks noGrp="1"/>
          </p:cNvSpPr>
          <p:nvPr>
            <p:ph type="ctrTitle"/>
          </p:nvPr>
        </p:nvSpPr>
        <p:spPr>
          <a:xfrm>
            <a:off x="1143000" y="468312"/>
            <a:ext cx="9906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000" tIns="49200" rIns="100000" bIns="492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AI LAWS &amp; REGS</a:t>
            </a:r>
            <a:endParaRPr/>
          </a:p>
        </p:txBody>
      </p:sp>
      <p:sp>
        <p:nvSpPr>
          <p:cNvPr id="58" name="Google Shape;58;p1"/>
          <p:cNvSpPr txBox="1">
            <a:spLocks noGrp="1"/>
          </p:cNvSpPr>
          <p:nvPr>
            <p:ph type="subTitle" idx="1"/>
          </p:nvPr>
        </p:nvSpPr>
        <p:spPr>
          <a:xfrm>
            <a:off x="1905000" y="1905000"/>
            <a:ext cx="83820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000" tIns="49200" rIns="100000" bIns="49200" anchor="t" anchorCtr="0">
            <a:noAutofit/>
          </a:bodyPr>
          <a:lstStyle/>
          <a:p>
            <a:pPr marL="307975" lvl="0" indent="-30797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/>
              <a:t>Carolinas Air Pollution </a:t>
            </a:r>
            <a:endParaRPr/>
          </a:p>
          <a:p>
            <a:pPr marL="307975" lvl="0" indent="-307975" algn="ctr" rtl="0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SzPts val="3200"/>
              <a:buNone/>
            </a:pPr>
            <a:r>
              <a:rPr lang="en-US"/>
              <a:t>Control Association</a:t>
            </a:r>
            <a:endParaRPr/>
          </a:p>
        </p:txBody>
      </p:sp>
      <p:sp>
        <p:nvSpPr>
          <p:cNvPr id="59" name="Google Shape;59;p1"/>
          <p:cNvSpPr txBox="1"/>
          <p:nvPr/>
        </p:nvSpPr>
        <p:spPr>
          <a:xfrm>
            <a:off x="3784950" y="4530700"/>
            <a:ext cx="46221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000" tIns="49200" rIns="100000" bIns="492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Steve Britt, Britt Law LLC</a:t>
            </a:r>
            <a:endParaRPr/>
          </a:p>
        </p:txBody>
      </p:sp>
      <p:pic>
        <p:nvPicPr>
          <p:cNvPr id="60" name="Google Shape;60;p1" descr="A black square with white text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5225" y="3782574"/>
            <a:ext cx="1300853" cy="13008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" descr="A blue hexagon with white text&#10;&#10;AI-generated content may be incorrect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20200" y="5236747"/>
            <a:ext cx="993000" cy="99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" descr="A green circle with white text&#10;&#10;AI-generated content may be incorrect.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78800" y="5256600"/>
            <a:ext cx="993001" cy="993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" descr="A green circle with white text&#10;&#10;AI-generated content may be incorrect.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599500" y="5256600"/>
            <a:ext cx="993000" cy="99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" title="NAIA_logo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88700" y="5316550"/>
            <a:ext cx="2793907" cy="873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27165" y="1529730"/>
            <a:ext cx="4337670" cy="433767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3"/>
          <p:cNvSpPr txBox="1">
            <a:spLocks noGrp="1"/>
          </p:cNvSpPr>
          <p:nvPr>
            <p:ph type="title"/>
          </p:nvPr>
        </p:nvSpPr>
        <p:spPr>
          <a:xfrm>
            <a:off x="2438400" y="228600"/>
            <a:ext cx="716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000" tIns="49200" rIns="100000" bIns="492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AI Laws &amp; Regs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"/>
          <p:cNvSpPr txBox="1">
            <a:spLocks noGrp="1"/>
          </p:cNvSpPr>
          <p:nvPr>
            <p:ph type="title"/>
          </p:nvPr>
        </p:nvSpPr>
        <p:spPr>
          <a:xfrm>
            <a:off x="2438400" y="2381"/>
            <a:ext cx="716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000" tIns="49200" rIns="100000" bIns="492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US Legal Landscape</a:t>
            </a:r>
            <a:endParaRPr/>
          </a:p>
        </p:txBody>
      </p:sp>
      <p:pic>
        <p:nvPicPr>
          <p:cNvPr id="56" name="Google Shape;56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47688" y="818325"/>
            <a:ext cx="8696627" cy="5770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9bc6f1917f_0_0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11353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000" tIns="49200" rIns="100000" bIns="492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NIST RESPONSIBLE AI STANDARDS</a:t>
            </a:r>
            <a:endParaRPr/>
          </a:p>
        </p:txBody>
      </p:sp>
      <p:sp>
        <p:nvSpPr>
          <p:cNvPr id="82" name="Google Shape;82;g39bc6f1917f_0_0"/>
          <p:cNvSpPr txBox="1"/>
          <p:nvPr/>
        </p:nvSpPr>
        <p:spPr>
          <a:xfrm>
            <a:off x="1137775" y="1600200"/>
            <a:ext cx="6970500" cy="39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76262" marR="0" lvl="6" indent="-139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AFD00"/>
              </a:buClr>
              <a:buSzPts val="2200"/>
              <a:buFont typeface="Helvetica Neue"/>
              <a:buChar char="•"/>
            </a:pPr>
            <a:r>
              <a:rPr lang="en-US" sz="22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Valid &amp; Reliable</a:t>
            </a:r>
            <a:endParaRPr sz="2200" b="1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576262" marR="0" lvl="6" indent="-139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AFD00"/>
              </a:buClr>
              <a:buSzPts val="2200"/>
              <a:buFont typeface="Helvetica Neue"/>
              <a:buChar char="•"/>
            </a:pPr>
            <a:r>
              <a:rPr lang="en-US" sz="22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Accurate &amp; Robust</a:t>
            </a:r>
            <a:endParaRPr sz="2200" b="1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576262" marR="0" lvl="6" indent="-139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AFD00"/>
              </a:buClr>
              <a:buSzPts val="2200"/>
              <a:buFont typeface="Helvetica Neue"/>
              <a:buChar char="•"/>
            </a:pPr>
            <a:r>
              <a:rPr lang="en-US" sz="22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Safe</a:t>
            </a:r>
            <a:endParaRPr sz="2200" b="1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576262" marR="0" lvl="6" indent="-139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AFD00"/>
              </a:buClr>
              <a:buSzPts val="2200"/>
              <a:buFont typeface="Helvetica Neue"/>
              <a:buChar char="•"/>
            </a:pPr>
            <a:r>
              <a:rPr lang="en-US" sz="22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Secure &amp; Resilient</a:t>
            </a:r>
            <a:endParaRPr sz="2200" b="1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576262" marR="0" lvl="6" indent="-139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AFD00"/>
              </a:buClr>
              <a:buSzPts val="2200"/>
              <a:buFont typeface="Helvetica Neue"/>
              <a:buChar char="•"/>
            </a:pPr>
            <a:r>
              <a:rPr lang="en-US" sz="22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Accountable &amp; Transparent</a:t>
            </a:r>
            <a:endParaRPr sz="2200" b="1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576262" marR="0" lvl="6" indent="-139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AFD00"/>
              </a:buClr>
              <a:buSzPts val="2200"/>
              <a:buFont typeface="Helvetica Neue"/>
              <a:buChar char="•"/>
            </a:pPr>
            <a:r>
              <a:rPr lang="en-US" sz="22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Explainable &amp; Interpretable</a:t>
            </a:r>
            <a:endParaRPr sz="2200" b="1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576262" marR="0" lvl="6" indent="-139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AFD00"/>
              </a:buClr>
              <a:buSzPts val="2200"/>
              <a:buFont typeface="Helvetica Neue"/>
              <a:buChar char="•"/>
            </a:pPr>
            <a:r>
              <a:rPr lang="en-US" sz="22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Privacy-Enhanced </a:t>
            </a:r>
            <a:endParaRPr sz="2200" b="1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576262" marR="0" lvl="6" indent="-139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AFD00"/>
              </a:buClr>
              <a:buSzPts val="2200"/>
              <a:buFont typeface="Helvetica Neue"/>
              <a:buChar char="•"/>
            </a:pPr>
            <a:r>
              <a:rPr lang="en-US" sz="22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Fair w/ Harmful Bias Managed</a:t>
            </a:r>
            <a:endParaRPr sz="2200" b="1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6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11353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000" tIns="49200" rIns="100000" bIns="492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CATEGORIES OF HIGH-RISK AI DECISIONS</a:t>
            </a:r>
            <a:endParaRPr/>
          </a:p>
        </p:txBody>
      </p:sp>
      <p:sp>
        <p:nvSpPr>
          <p:cNvPr id="88" name="Google Shape;88;p6"/>
          <p:cNvSpPr txBox="1"/>
          <p:nvPr/>
        </p:nvSpPr>
        <p:spPr>
          <a:xfrm>
            <a:off x="1137775" y="1600200"/>
            <a:ext cx="6970500" cy="449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76262" marR="0" lvl="6" indent="-139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AFD00"/>
              </a:buClr>
              <a:buSzPts val="2200"/>
              <a:buFont typeface="Helvetica Neue"/>
              <a:buChar char="•"/>
            </a:pPr>
            <a:r>
              <a:rPr lang="en-US" sz="22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Education</a:t>
            </a:r>
            <a:endParaRPr sz="2200" b="1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576262" marR="0" lvl="6" indent="-139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AFD00"/>
              </a:buClr>
              <a:buSzPts val="2200"/>
              <a:buFont typeface="Helvetica Neue"/>
              <a:buChar char="•"/>
            </a:pPr>
            <a:r>
              <a:rPr lang="en-US" sz="22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Employment</a:t>
            </a:r>
            <a:endParaRPr sz="2200" b="1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576262" marR="0" lvl="6" indent="-139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AFD00"/>
              </a:buClr>
              <a:buSzPts val="2200"/>
              <a:buFont typeface="Helvetica Neue"/>
              <a:buChar char="•"/>
            </a:pPr>
            <a:r>
              <a:rPr lang="en-US" sz="22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Health care</a:t>
            </a:r>
            <a:endParaRPr sz="2200" b="1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576262" marR="0" lvl="6" indent="-139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AFD00"/>
              </a:buClr>
              <a:buSzPts val="2200"/>
              <a:buFont typeface="Helvetica Neue"/>
              <a:buChar char="•"/>
            </a:pPr>
            <a:r>
              <a:rPr lang="en-US" sz="22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Financial services</a:t>
            </a:r>
            <a:endParaRPr sz="2200" b="1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576262" marR="0" lvl="6" indent="-139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AFD00"/>
              </a:buClr>
              <a:buSzPts val="2200"/>
              <a:buFont typeface="Helvetica Neue"/>
              <a:buChar char="•"/>
            </a:pPr>
            <a:r>
              <a:rPr lang="en-US" sz="22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Public benefits</a:t>
            </a:r>
            <a:endParaRPr sz="2200" b="1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576262" marR="0" lvl="6" indent="-139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AFD00"/>
              </a:buClr>
              <a:buSzPts val="2200"/>
              <a:buFont typeface="Helvetica Neue"/>
              <a:buChar char="•"/>
            </a:pPr>
            <a:r>
              <a:rPr lang="en-US" sz="22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Housing</a:t>
            </a:r>
            <a:endParaRPr sz="2200" b="1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576262" marR="0" lvl="6" indent="-139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AFD00"/>
              </a:buClr>
              <a:buSzPts val="2200"/>
              <a:buFont typeface="Helvetica Neue"/>
              <a:buChar char="•"/>
            </a:pPr>
            <a:r>
              <a:rPr lang="en-US" sz="22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Insurance</a:t>
            </a:r>
            <a:endParaRPr sz="2200" b="1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576262" marR="0" lvl="6" indent="-139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AFD00"/>
              </a:buClr>
              <a:buSzPts val="2200"/>
              <a:buFont typeface="Helvetica Neue"/>
              <a:buChar char="•"/>
            </a:pPr>
            <a:r>
              <a:rPr lang="en-US" sz="22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Justice or democracy</a:t>
            </a:r>
            <a:endParaRPr sz="2200" b="1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576262" marR="0" lvl="6" indent="-139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AFD00"/>
              </a:buClr>
              <a:buSzPts val="2200"/>
              <a:buFont typeface="Helvetica Neue"/>
              <a:buChar char="•"/>
            </a:pPr>
            <a:r>
              <a:rPr lang="en-US" sz="22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Right to solitude</a:t>
            </a:r>
            <a:endParaRPr sz="2200" b="1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8d3bfa0c48_1_0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11353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000" tIns="49200" rIns="100000" bIns="492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Data Management Compliance  </a:t>
            </a:r>
            <a:endParaRPr/>
          </a:p>
        </p:txBody>
      </p:sp>
      <p:sp>
        <p:nvSpPr>
          <p:cNvPr id="94" name="Google Shape;94;g38d3bfa0c48_1_0"/>
          <p:cNvSpPr txBox="1">
            <a:spLocks noGrp="1"/>
          </p:cNvSpPr>
          <p:nvPr>
            <p:ph type="body" idx="1"/>
          </p:nvPr>
        </p:nvSpPr>
        <p:spPr>
          <a:xfrm>
            <a:off x="322675" y="1725175"/>
            <a:ext cx="93726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000" tIns="49200" rIns="100000" bIns="49200" anchor="t" anchorCtr="0">
            <a:noAutofit/>
          </a:bodyPr>
          <a:lstStyle/>
          <a:p>
            <a:pPr marL="742950" lvl="0" indent="-3365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AFD00"/>
              </a:buClr>
              <a:buSzPts val="2800"/>
              <a:buFont typeface="Helvetica Neue"/>
              <a:buChar char="•"/>
            </a:pPr>
            <a:r>
              <a:rPr lang="en-US" sz="2800">
                <a:solidFill>
                  <a:srgbClr val="FFFFFF"/>
                </a:solidFill>
              </a:rPr>
              <a:t>State Data Protection Assessments</a:t>
            </a:r>
            <a:endParaRPr sz="2800">
              <a:solidFill>
                <a:srgbClr val="FFFFFF"/>
              </a:solidFill>
            </a:endParaRPr>
          </a:p>
          <a:p>
            <a:pPr marL="742950" lvl="0" indent="-3365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AFD00"/>
              </a:buClr>
              <a:buSzPts val="2800"/>
              <a:buFont typeface="Helvetica Neue"/>
              <a:buChar char="•"/>
            </a:pPr>
            <a:r>
              <a:rPr lang="en-US" sz="2800">
                <a:solidFill>
                  <a:srgbClr val="FFFFFF"/>
                </a:solidFill>
              </a:rPr>
              <a:t>AI Risk Assessments</a:t>
            </a:r>
            <a:endParaRPr sz="2800">
              <a:solidFill>
                <a:srgbClr val="FFFFFF"/>
              </a:solidFill>
            </a:endParaRPr>
          </a:p>
          <a:p>
            <a:pPr marL="742950" lvl="0" indent="-3365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AFD00"/>
              </a:buClr>
              <a:buSzPts val="2800"/>
              <a:buFont typeface="Helvetica Neue"/>
              <a:buChar char="•"/>
            </a:pPr>
            <a:r>
              <a:rPr lang="en-US" sz="2800">
                <a:solidFill>
                  <a:srgbClr val="FFFFFF"/>
                </a:solidFill>
              </a:rPr>
              <a:t>EU Compliance Assessments</a:t>
            </a:r>
            <a:endParaRPr sz="2800">
              <a:solidFill>
                <a:srgbClr val="FFFFFF"/>
              </a:solidFill>
            </a:endParaRPr>
          </a:p>
          <a:p>
            <a:pPr marL="742950" lvl="0" indent="-3365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AFD00"/>
              </a:buClr>
              <a:buSzPts val="2800"/>
              <a:buFont typeface="Helvetica Neue"/>
              <a:buChar char="•"/>
            </a:pPr>
            <a:r>
              <a:rPr lang="en-US" sz="2800">
                <a:solidFill>
                  <a:srgbClr val="FFFFFF"/>
                </a:solidFill>
              </a:rPr>
              <a:t>CA Cyber/Risk Assessments &amp; ADMT</a:t>
            </a:r>
            <a:endParaRPr sz="2800" i="1">
              <a:solidFill>
                <a:srgbClr val="FFFFFF"/>
              </a:solidFill>
            </a:endParaRPr>
          </a:p>
        </p:txBody>
      </p:sp>
      <p:pic>
        <p:nvPicPr>
          <p:cNvPr id="95" name="Google Shape;95;g38d3bfa0c48_1_0"/>
          <p:cNvPicPr preferRelativeResize="0"/>
          <p:nvPr/>
        </p:nvPicPr>
        <p:blipFill rotWithShape="1">
          <a:blip r:embed="rId3">
            <a:alphaModFix/>
          </a:blip>
          <a:srcRect l="61530" r="8615" b="56447"/>
          <a:stretch/>
        </p:blipFill>
        <p:spPr>
          <a:xfrm>
            <a:off x="7905050" y="1993025"/>
            <a:ext cx="4092550" cy="2497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7"/>
          <p:cNvSpPr txBox="1">
            <a:spLocks noGrp="1"/>
          </p:cNvSpPr>
          <p:nvPr>
            <p:ph type="title"/>
          </p:nvPr>
        </p:nvSpPr>
        <p:spPr>
          <a:xfrm>
            <a:off x="76200" y="457200"/>
            <a:ext cx="1203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000" tIns="49200" rIns="100000" bIns="492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Cyber / Risk Assessments </a:t>
            </a:r>
            <a:r>
              <a:rPr lang="en-US" cap="none"/>
              <a:t>&amp; ADMT</a:t>
            </a:r>
            <a:endParaRPr/>
          </a:p>
        </p:txBody>
      </p:sp>
      <p:sp>
        <p:nvSpPr>
          <p:cNvPr id="101" name="Google Shape;101;p7"/>
          <p:cNvSpPr txBox="1">
            <a:spLocks noGrp="1"/>
          </p:cNvSpPr>
          <p:nvPr>
            <p:ph type="body" idx="1"/>
          </p:nvPr>
        </p:nvSpPr>
        <p:spPr>
          <a:xfrm>
            <a:off x="838200" y="1600200"/>
            <a:ext cx="9372600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000" tIns="49200" rIns="100000" bIns="492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2200" i="1"/>
              <a:t>Processing that poses a significant risk:</a:t>
            </a:r>
            <a:r>
              <a:rPr lang="en-US" sz="2200"/>
              <a:t> </a:t>
            </a:r>
            <a:br>
              <a:rPr lang="en-US" sz="2200"/>
            </a:br>
            <a:endParaRPr sz="2200" u="sng"/>
          </a:p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r>
              <a:rPr lang="en-US" sz="2200"/>
              <a:t>CYBER AUDIT</a:t>
            </a:r>
            <a:endParaRPr sz="2200"/>
          </a:p>
          <a:p>
            <a:pPr marL="307975" lvl="0" indent="-320675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Annual Audits</a:t>
            </a:r>
            <a:endParaRPr sz="2200"/>
          </a:p>
          <a:p>
            <a:pPr marL="307975" lvl="0" indent="-320675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Certificate of Compliance to CPPA</a:t>
            </a:r>
            <a:br>
              <a:rPr lang="en-US" sz="2200"/>
            </a:br>
            <a:endParaRPr sz="2200"/>
          </a:p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r>
              <a:rPr lang="en-US" sz="2200"/>
              <a:t>RISK ASSESSMENTS</a:t>
            </a:r>
            <a:endParaRPr sz="2200"/>
          </a:p>
          <a:p>
            <a:pPr marL="307975" lvl="0" indent="-320675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200"/>
              <a:buChar char="•"/>
            </a:pPr>
            <a:r>
              <a:rPr lang="en-US" sz="2200" u="sng"/>
              <a:t>All</a:t>
            </a:r>
            <a:r>
              <a:rPr lang="en-US" sz="2200"/>
              <a:t> operations, risks, impacts &amp; safeguards</a:t>
            </a:r>
            <a:endParaRPr sz="2200"/>
          </a:p>
          <a:p>
            <a:pPr marL="307975" lvl="0" indent="-320675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Assessment reports to CPPA</a:t>
            </a:r>
            <a:br>
              <a:rPr lang="en-US" sz="2200"/>
            </a:br>
            <a:endParaRPr sz="2200"/>
          </a:p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r>
              <a:rPr lang="en-US" sz="2200"/>
              <a:t>ADMT</a:t>
            </a:r>
            <a:endParaRPr sz="2200"/>
          </a:p>
          <a:p>
            <a:pPr marL="307975" lvl="0" indent="-320675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Right of Access to ADMT</a:t>
            </a:r>
            <a:endParaRPr sz="2200"/>
          </a:p>
          <a:p>
            <a:pPr marL="307975" lvl="0" indent="-320675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Right to Opt-Out of ADMT</a:t>
            </a:r>
            <a:endParaRPr sz="2200"/>
          </a:p>
          <a:p>
            <a:pPr marL="307975" lvl="0" indent="-320675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Right to Appeal ADMT to human reviewer</a:t>
            </a:r>
            <a:endParaRPr sz="2200"/>
          </a:p>
          <a:p>
            <a:pPr marL="307975" lvl="0" indent="-180975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endParaRPr sz="22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8"/>
          <p:cNvSpPr txBox="1">
            <a:spLocks noGrp="1"/>
          </p:cNvSpPr>
          <p:nvPr>
            <p:ph type="title"/>
          </p:nvPr>
        </p:nvSpPr>
        <p:spPr>
          <a:xfrm>
            <a:off x="2438400" y="228600"/>
            <a:ext cx="716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000" tIns="49200" rIns="100000" bIns="492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AI Game Plan</a:t>
            </a:r>
            <a:endParaRPr/>
          </a:p>
        </p:txBody>
      </p:sp>
      <p:sp>
        <p:nvSpPr>
          <p:cNvPr id="107" name="Google Shape;107;p8"/>
          <p:cNvSpPr txBox="1">
            <a:spLocks noGrp="1"/>
          </p:cNvSpPr>
          <p:nvPr>
            <p:ph type="body" idx="1"/>
          </p:nvPr>
        </p:nvSpPr>
        <p:spPr>
          <a:xfrm>
            <a:off x="914400" y="1524000"/>
            <a:ext cx="105051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000" tIns="49200" rIns="100000" bIns="49200" anchor="t" anchorCtr="0">
            <a:noAutofit/>
          </a:bodyPr>
          <a:lstStyle/>
          <a:p>
            <a:pPr marL="307975" lvl="0" indent="-24447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Structure Data Governance</a:t>
            </a:r>
            <a:endParaRPr sz="2200"/>
          </a:p>
          <a:p>
            <a:pPr marL="307975" lvl="0" indent="-244475" algn="l" rtl="0">
              <a:lnSpc>
                <a:spcPct val="150000"/>
              </a:lnSpc>
              <a:spcBef>
                <a:spcPts val="96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Prepare data privacy &amp; AI risk assessments</a:t>
            </a:r>
            <a:endParaRPr sz="2200"/>
          </a:p>
          <a:p>
            <a:pPr marL="307975" lvl="0" indent="-244475" algn="l" rtl="0">
              <a:lnSpc>
                <a:spcPct val="150000"/>
              </a:lnSpc>
              <a:spcBef>
                <a:spcPts val="96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Implement trustworthy standards</a:t>
            </a:r>
            <a:endParaRPr sz="2200"/>
          </a:p>
          <a:p>
            <a:pPr marL="307975" lvl="0" indent="-244475" algn="l" rtl="0">
              <a:lnSpc>
                <a:spcPct val="150000"/>
              </a:lnSpc>
              <a:spcBef>
                <a:spcPts val="96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Determine consequential decisions</a:t>
            </a:r>
            <a:endParaRPr sz="2200"/>
          </a:p>
          <a:p>
            <a:pPr marL="307975" lvl="0" indent="-244475" algn="l" rtl="0">
              <a:lnSpc>
                <a:spcPct val="150000"/>
              </a:lnSpc>
              <a:spcBef>
                <a:spcPts val="96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Establish guardrails re harmful or infringing output</a:t>
            </a:r>
            <a:endParaRPr sz="2200"/>
          </a:p>
          <a:p>
            <a:pPr marL="307975" lvl="0" indent="-244475" algn="l" rtl="0">
              <a:lnSpc>
                <a:spcPct val="150000"/>
              </a:lnSpc>
              <a:spcBef>
                <a:spcPts val="96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Honor all data subject rights </a:t>
            </a:r>
            <a:endParaRPr sz="2200"/>
          </a:p>
          <a:p>
            <a:pPr marL="307975" lvl="0" indent="-244475" algn="l" rtl="0">
              <a:lnSpc>
                <a:spcPct val="150000"/>
              </a:lnSpc>
              <a:spcBef>
                <a:spcPts val="96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Manage tracking technology risks</a:t>
            </a:r>
            <a:endParaRPr sz="22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26" name="Rectangle 2">
            <a:extLst>
              <a:ext uri="{FF2B5EF4-FFF2-40B4-BE49-F238E27FC236}">
                <a16:creationId xmlns:a16="http://schemas.microsoft.com/office/drawing/2014/main" id="{84279B63-4D44-1169-72D6-73766F3479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12763" y="190500"/>
            <a:ext cx="10612437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Geneva" pitchFamily="-128" charset="-128"/>
              </a:rPr>
              <a:t>What are Large Language Models (LLMs)?</a:t>
            </a:r>
          </a:p>
        </p:txBody>
      </p:sp>
      <p:pic>
        <p:nvPicPr>
          <p:cNvPr id="6147" name="Picture 5">
            <a:extLst>
              <a:ext uri="{FF2B5EF4-FFF2-40B4-BE49-F238E27FC236}">
                <a16:creationId xmlns:a16="http://schemas.microsoft.com/office/drawing/2014/main" id="{8DF4ABDA-019A-C50F-42F2-BDC561C9B3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14500"/>
            <a:ext cx="1075055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"/>
          <p:cNvSpPr txBox="1">
            <a:spLocks noGrp="1"/>
          </p:cNvSpPr>
          <p:nvPr>
            <p:ph type="title"/>
          </p:nvPr>
        </p:nvSpPr>
        <p:spPr>
          <a:xfrm>
            <a:off x="1056462" y="369081"/>
            <a:ext cx="100791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000" tIns="49200" rIns="100000" bIns="492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Expert Guide to AI &amp; Data Privacy</a:t>
            </a:r>
            <a:endParaRPr/>
          </a:p>
        </p:txBody>
      </p:sp>
      <p:sp>
        <p:nvSpPr>
          <p:cNvPr id="113" name="Google Shape;113;p2"/>
          <p:cNvSpPr txBox="1"/>
          <p:nvPr/>
        </p:nvSpPr>
        <p:spPr>
          <a:xfrm>
            <a:off x="5038061" y="4488211"/>
            <a:ext cx="60975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Scan the QR code for </a:t>
            </a:r>
            <a:br>
              <a:rPr lang="en-US" sz="2000" b="1" i="0" u="none" strike="noStrike" cap="none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r>
              <a:rPr lang="en-US" sz="2000" b="1" i="0" u="none" strike="noStrike" cap="none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the Expert Guide to AI &amp; Data Privacy</a:t>
            </a:r>
            <a:endParaRPr sz="2000" b="1" i="0" u="none" strike="noStrike" cap="non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114" name="Google Shape;11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6445" y="1512078"/>
            <a:ext cx="3802369" cy="4920714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15" name="Google Shape;115;p2"/>
          <p:cNvSpPr/>
          <p:nvPr/>
        </p:nvSpPr>
        <p:spPr>
          <a:xfrm>
            <a:off x="7411358" y="2550050"/>
            <a:ext cx="1616700" cy="1616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05025" tIns="52500" rIns="105025" bIns="525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8"/>
              <a:buFont typeface="Arial"/>
              <a:buNone/>
            </a:pPr>
            <a:endParaRPr sz="1608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2"/>
          <p:cNvSpPr/>
          <p:nvPr/>
        </p:nvSpPr>
        <p:spPr>
          <a:xfrm>
            <a:off x="6684600" y="1597938"/>
            <a:ext cx="2804400" cy="2804400"/>
          </a:xfrm>
          <a:prstGeom prst="rect">
            <a:avLst/>
          </a:prstGeom>
          <a:solidFill>
            <a:srgbClr val="95B4CD"/>
          </a:solidFill>
          <a:ln>
            <a:noFill/>
          </a:ln>
        </p:spPr>
        <p:txBody>
          <a:bodyPr spcFirstLastPara="1" wrap="square" lIns="154950" tIns="77450" rIns="154950" bIns="774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73"/>
              <a:buFont typeface="Arial"/>
              <a:buNone/>
            </a:pPr>
            <a:endParaRPr sz="2372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7" name="Google Shape;117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94277" y="1807624"/>
            <a:ext cx="2385027" cy="23850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9" descr="A person in a suit and tie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 t="6508" b="-2357"/>
          <a:stretch/>
        </p:blipFill>
        <p:spPr>
          <a:xfrm>
            <a:off x="1865324" y="1148201"/>
            <a:ext cx="8461352" cy="45615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26" name="Rectangle 2">
            <a:extLst>
              <a:ext uri="{FF2B5EF4-FFF2-40B4-BE49-F238E27FC236}">
                <a16:creationId xmlns:a16="http://schemas.microsoft.com/office/drawing/2014/main" id="{314C018E-D6DF-016C-D521-AB5799F71C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Geneva" pitchFamily="-128" charset="-128"/>
              </a:rPr>
              <a:t>Benefits of AI in the Workplace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61D73EE9-C543-6755-2DA6-697FF94E68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763" y="1377950"/>
            <a:ext cx="10231437" cy="4953000"/>
          </a:xfrm>
          <a:prstGeom prst="rect">
            <a:avLst/>
          </a:prstGeom>
          <a:noFill/>
          <a:ln>
            <a:noFill/>
          </a:ln>
        </p:spPr>
        <p:txBody>
          <a:bodyPr lIns="100013" tIns="49213" rIns="100013" bIns="49213"/>
          <a:lstStyle>
            <a:lvl1pPr marL="307975" indent="-307975" algn="l" defTabSz="987425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AFD00"/>
              </a:buClr>
              <a:buSzPct val="100000"/>
              <a:buFont typeface="Helvetica" panose="020B0604020202020204" pitchFamily="34" charset="0"/>
              <a:buChar char="•"/>
              <a:defRPr sz="3200" b="1">
                <a:solidFill>
                  <a:srgbClr val="FFFFFF"/>
                </a:solidFill>
                <a:latin typeface="+mn-lt"/>
                <a:ea typeface="Geneva" charset="0"/>
                <a:cs typeface="+mn-cs"/>
              </a:defRPr>
            </a:lvl1pPr>
            <a:lvl2pPr marL="741363" indent="-247650" algn="l" defTabSz="987425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FFFF"/>
              </a:buClr>
              <a:buSzPct val="100000"/>
              <a:buChar char="–"/>
              <a:defRPr sz="2400" b="1">
                <a:solidFill>
                  <a:srgbClr val="FFFFFF"/>
                </a:solidFill>
                <a:latin typeface="+mn-lt"/>
                <a:ea typeface="Geneva" charset="0"/>
              </a:defRPr>
            </a:lvl2pPr>
            <a:lvl3pPr marL="1235075" indent="-247650" algn="l" defTabSz="987425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FFFF"/>
              </a:buClr>
              <a:buSzPct val="100000"/>
              <a:buChar char="–"/>
              <a:defRPr sz="2400" b="1">
                <a:solidFill>
                  <a:srgbClr val="FFFFFF"/>
                </a:solidFill>
                <a:latin typeface="+mn-lt"/>
                <a:ea typeface="Geneva" charset="0"/>
              </a:defRPr>
            </a:lvl3pPr>
            <a:lvl4pPr marL="1666875" indent="-185738" algn="l" defTabSz="987425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FFFF"/>
              </a:buClr>
              <a:buSzPct val="100000"/>
              <a:buChar char="–"/>
              <a:defRPr sz="2400" b="1">
                <a:solidFill>
                  <a:srgbClr val="FFFFFF"/>
                </a:solidFill>
                <a:latin typeface="+mn-lt"/>
                <a:ea typeface="Geneva" charset="0"/>
              </a:defRPr>
            </a:lvl4pPr>
            <a:lvl5pPr marL="2160588" indent="-185738" algn="l" defTabSz="987425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FFFF"/>
              </a:buClr>
              <a:buSzPct val="100000"/>
              <a:buChar char="–"/>
              <a:defRPr sz="2400" b="1">
                <a:solidFill>
                  <a:srgbClr val="FFFFFF"/>
                </a:solidFill>
                <a:latin typeface="+mn-lt"/>
                <a:ea typeface="Geneva" charset="0"/>
              </a:defRPr>
            </a:lvl5pPr>
            <a:lvl6pPr marL="2617788" indent="-185738" algn="l" defTabSz="987425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FFFF"/>
              </a:buClr>
              <a:buSzPct val="100000"/>
              <a:buChar char="–"/>
              <a:defRPr sz="2400" b="1">
                <a:solidFill>
                  <a:srgbClr val="FFFFFF"/>
                </a:solidFill>
                <a:latin typeface="+mn-lt"/>
              </a:defRPr>
            </a:lvl6pPr>
            <a:lvl7pPr marL="3074988" indent="-185738" algn="l" defTabSz="987425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FFFF"/>
              </a:buClr>
              <a:buSzPct val="100000"/>
              <a:buChar char="–"/>
              <a:defRPr sz="2400" b="1">
                <a:solidFill>
                  <a:srgbClr val="FFFFFF"/>
                </a:solidFill>
                <a:latin typeface="+mn-lt"/>
              </a:defRPr>
            </a:lvl7pPr>
            <a:lvl8pPr marL="3532188" indent="-185738" algn="l" defTabSz="987425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FFFF"/>
              </a:buClr>
              <a:buSzPct val="100000"/>
              <a:buChar char="–"/>
              <a:defRPr sz="2400" b="1">
                <a:solidFill>
                  <a:srgbClr val="FFFFFF"/>
                </a:solidFill>
                <a:latin typeface="+mn-lt"/>
              </a:defRPr>
            </a:lvl8pPr>
            <a:lvl9pPr marL="3989388" indent="-185738" algn="l" defTabSz="987425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FFFF"/>
              </a:buClr>
              <a:buSzPct val="100000"/>
              <a:buChar char="–"/>
              <a:defRPr sz="2400" b="1">
                <a:solidFill>
                  <a:srgbClr val="FFFFFF"/>
                </a:solidFill>
                <a:latin typeface="+mn-lt"/>
              </a:defRPr>
            </a:lvl9pPr>
          </a:lstStyle>
          <a:p>
            <a:pPr>
              <a:lnSpc>
                <a:spcPct val="70000"/>
              </a:lnSpc>
              <a:defRPr/>
            </a:pPr>
            <a:r>
              <a:rPr lang="en-US" altLang="en-US" kern="0" dirty="0">
                <a:ea typeface="Geneva" pitchFamily="-128" charset="-128"/>
              </a:rPr>
              <a:t>Productivity and Automation</a:t>
            </a:r>
          </a:p>
          <a:p>
            <a:pPr>
              <a:lnSpc>
                <a:spcPct val="70000"/>
              </a:lnSpc>
              <a:defRPr/>
            </a:pPr>
            <a:endParaRPr lang="en-US" altLang="en-US" kern="0" dirty="0">
              <a:ea typeface="Geneva" pitchFamily="-128" charset="-128"/>
            </a:endParaRPr>
          </a:p>
          <a:p>
            <a:pPr>
              <a:lnSpc>
                <a:spcPct val="70000"/>
              </a:lnSpc>
              <a:defRPr/>
            </a:pPr>
            <a:r>
              <a:rPr lang="en-US" altLang="en-US" kern="0" dirty="0">
                <a:ea typeface="Geneva" pitchFamily="-128" charset="-128"/>
              </a:rPr>
              <a:t>Data Analysis and Decision Support</a:t>
            </a:r>
          </a:p>
          <a:p>
            <a:pPr lvl="1">
              <a:lnSpc>
                <a:spcPct val="70000"/>
              </a:lnSpc>
              <a:defRPr/>
            </a:pPr>
            <a:r>
              <a:rPr lang="en-US" altLang="en-US" kern="0" dirty="0">
                <a:ea typeface="Geneva" pitchFamily="-128" charset="-128"/>
              </a:rPr>
              <a:t>Predictive analytics</a:t>
            </a:r>
          </a:p>
          <a:p>
            <a:pPr marL="0" indent="0">
              <a:lnSpc>
                <a:spcPct val="70000"/>
              </a:lnSpc>
              <a:buFont typeface="Helvetica" panose="020B0604020202020204" pitchFamily="34" charset="0"/>
              <a:buNone/>
              <a:defRPr/>
            </a:pPr>
            <a:endParaRPr lang="en-US" altLang="en-US" kern="0" dirty="0">
              <a:ea typeface="Geneva" pitchFamily="-128" charset="-128"/>
            </a:endParaRPr>
          </a:p>
          <a:p>
            <a:pPr>
              <a:lnSpc>
                <a:spcPct val="70000"/>
              </a:lnSpc>
              <a:defRPr/>
            </a:pPr>
            <a:r>
              <a:rPr lang="en-US" altLang="en-US" kern="0" dirty="0">
                <a:ea typeface="Geneva" pitchFamily="-128" charset="-128"/>
              </a:rPr>
              <a:t>Communication and Collaboration</a:t>
            </a:r>
          </a:p>
          <a:p>
            <a:pPr lvl="1">
              <a:lnSpc>
                <a:spcPct val="70000"/>
              </a:lnSpc>
              <a:defRPr/>
            </a:pPr>
            <a:r>
              <a:rPr lang="en-US" altLang="en-US" kern="0" dirty="0">
                <a:ea typeface="Geneva" pitchFamily="-128" charset="-128"/>
              </a:rPr>
              <a:t>Transcription</a:t>
            </a:r>
          </a:p>
          <a:p>
            <a:pPr lvl="1">
              <a:lnSpc>
                <a:spcPct val="70000"/>
              </a:lnSpc>
              <a:defRPr/>
            </a:pPr>
            <a:r>
              <a:rPr lang="en-US" altLang="en-US" kern="0" dirty="0">
                <a:ea typeface="Geneva" pitchFamily="-128" charset="-128"/>
              </a:rPr>
              <a:t>Language translation</a:t>
            </a:r>
          </a:p>
          <a:p>
            <a:pPr lvl="1">
              <a:lnSpc>
                <a:spcPct val="70000"/>
              </a:lnSpc>
              <a:defRPr/>
            </a:pPr>
            <a:r>
              <a:rPr lang="en-US" altLang="en-US" kern="0" dirty="0">
                <a:ea typeface="Geneva" pitchFamily="-128" charset="-128"/>
              </a:rPr>
              <a:t>Knowledge retrieval (e.g., procedures, policy, data)</a:t>
            </a:r>
          </a:p>
          <a:p>
            <a:pPr marL="0" indent="0">
              <a:lnSpc>
                <a:spcPct val="70000"/>
              </a:lnSpc>
              <a:buFont typeface="Helvetica" panose="020B0604020202020204" pitchFamily="34" charset="0"/>
              <a:buNone/>
              <a:defRPr/>
            </a:pPr>
            <a:endParaRPr lang="en-US" altLang="en-US" kern="0" dirty="0">
              <a:ea typeface="Geneva" pitchFamily="-128" charset="-128"/>
            </a:endParaRPr>
          </a:p>
          <a:p>
            <a:pPr>
              <a:lnSpc>
                <a:spcPct val="70000"/>
              </a:lnSpc>
              <a:defRPr/>
            </a:pPr>
            <a:r>
              <a:rPr lang="en-US" altLang="en-US" kern="0" dirty="0">
                <a:ea typeface="Geneva" pitchFamily="-128" charset="-128"/>
              </a:rPr>
              <a:t>Strategy and Innovation</a:t>
            </a:r>
          </a:p>
          <a:p>
            <a:pPr>
              <a:lnSpc>
                <a:spcPct val="70000"/>
              </a:lnSpc>
              <a:defRPr/>
            </a:pPr>
            <a:endParaRPr lang="en-US" altLang="en-US" kern="0" dirty="0">
              <a:ea typeface="Geneva" pitchFamily="-128" charset="-128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26" name="Rectangle 2">
            <a:extLst>
              <a:ext uri="{FF2B5EF4-FFF2-40B4-BE49-F238E27FC236}">
                <a16:creationId xmlns:a16="http://schemas.microsoft.com/office/drawing/2014/main" id="{E9B80F2E-23B5-D493-5470-EF487A2EA3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Geneva" pitchFamily="-128" charset="-128"/>
              </a:rPr>
              <a:t>What are Workflows?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0A2EF950-134D-A1CF-B904-316DA42C49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763" y="1377950"/>
            <a:ext cx="5888037" cy="4953000"/>
          </a:xfrm>
          <a:prstGeom prst="rect">
            <a:avLst/>
          </a:prstGeom>
          <a:noFill/>
          <a:ln>
            <a:noFill/>
          </a:ln>
        </p:spPr>
        <p:txBody>
          <a:bodyPr lIns="100013" tIns="49213" rIns="100013" bIns="49213"/>
          <a:lstStyle>
            <a:lvl1pPr marL="307975" indent="-307975" algn="l" defTabSz="987425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AFD00"/>
              </a:buClr>
              <a:buSzPct val="100000"/>
              <a:buFont typeface="Helvetica" panose="020B0604020202020204" pitchFamily="34" charset="0"/>
              <a:buChar char="•"/>
              <a:defRPr sz="3200" b="1">
                <a:solidFill>
                  <a:srgbClr val="FFFFFF"/>
                </a:solidFill>
                <a:latin typeface="+mn-lt"/>
                <a:ea typeface="Geneva" charset="0"/>
                <a:cs typeface="+mn-cs"/>
              </a:defRPr>
            </a:lvl1pPr>
            <a:lvl2pPr marL="741363" indent="-247650" algn="l" defTabSz="987425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FFFF"/>
              </a:buClr>
              <a:buSzPct val="100000"/>
              <a:buChar char="–"/>
              <a:defRPr sz="2400" b="1">
                <a:solidFill>
                  <a:srgbClr val="FFFFFF"/>
                </a:solidFill>
                <a:latin typeface="+mn-lt"/>
                <a:ea typeface="Geneva" charset="0"/>
              </a:defRPr>
            </a:lvl2pPr>
            <a:lvl3pPr marL="1235075" indent="-247650" algn="l" defTabSz="987425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FFFF"/>
              </a:buClr>
              <a:buSzPct val="100000"/>
              <a:buChar char="–"/>
              <a:defRPr sz="2400" b="1">
                <a:solidFill>
                  <a:srgbClr val="FFFFFF"/>
                </a:solidFill>
                <a:latin typeface="+mn-lt"/>
                <a:ea typeface="Geneva" charset="0"/>
              </a:defRPr>
            </a:lvl3pPr>
            <a:lvl4pPr marL="1666875" indent="-185738" algn="l" defTabSz="987425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FFFF"/>
              </a:buClr>
              <a:buSzPct val="100000"/>
              <a:buChar char="–"/>
              <a:defRPr sz="2400" b="1">
                <a:solidFill>
                  <a:srgbClr val="FFFFFF"/>
                </a:solidFill>
                <a:latin typeface="+mn-lt"/>
                <a:ea typeface="Geneva" charset="0"/>
              </a:defRPr>
            </a:lvl4pPr>
            <a:lvl5pPr marL="2160588" indent="-185738" algn="l" defTabSz="987425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FFFF"/>
              </a:buClr>
              <a:buSzPct val="100000"/>
              <a:buChar char="–"/>
              <a:defRPr sz="2400" b="1">
                <a:solidFill>
                  <a:srgbClr val="FFFFFF"/>
                </a:solidFill>
                <a:latin typeface="+mn-lt"/>
                <a:ea typeface="Geneva" charset="0"/>
              </a:defRPr>
            </a:lvl5pPr>
            <a:lvl6pPr marL="2617788" indent="-185738" algn="l" defTabSz="987425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FFFF"/>
              </a:buClr>
              <a:buSzPct val="100000"/>
              <a:buChar char="–"/>
              <a:defRPr sz="2400" b="1">
                <a:solidFill>
                  <a:srgbClr val="FFFFFF"/>
                </a:solidFill>
                <a:latin typeface="+mn-lt"/>
              </a:defRPr>
            </a:lvl6pPr>
            <a:lvl7pPr marL="3074988" indent="-185738" algn="l" defTabSz="987425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FFFF"/>
              </a:buClr>
              <a:buSzPct val="100000"/>
              <a:buChar char="–"/>
              <a:defRPr sz="2400" b="1">
                <a:solidFill>
                  <a:srgbClr val="FFFFFF"/>
                </a:solidFill>
                <a:latin typeface="+mn-lt"/>
              </a:defRPr>
            </a:lvl7pPr>
            <a:lvl8pPr marL="3532188" indent="-185738" algn="l" defTabSz="987425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FFFF"/>
              </a:buClr>
              <a:buSzPct val="100000"/>
              <a:buChar char="–"/>
              <a:defRPr sz="2400" b="1">
                <a:solidFill>
                  <a:srgbClr val="FFFFFF"/>
                </a:solidFill>
                <a:latin typeface="+mn-lt"/>
              </a:defRPr>
            </a:lvl8pPr>
            <a:lvl9pPr marL="3989388" indent="-185738" algn="l" defTabSz="987425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FFFF"/>
              </a:buClr>
              <a:buSzPct val="100000"/>
              <a:buChar char="–"/>
              <a:defRPr sz="2400" b="1">
                <a:solidFill>
                  <a:srgbClr val="FFFFFF"/>
                </a:solidFill>
                <a:latin typeface="+mn-lt"/>
              </a:defRPr>
            </a:lvl9pPr>
          </a:lstStyle>
          <a:p>
            <a:pPr>
              <a:lnSpc>
                <a:spcPct val="70000"/>
              </a:lnSpc>
              <a:defRPr/>
            </a:pPr>
            <a:r>
              <a:rPr lang="en-US" altLang="en-US" kern="0" dirty="0">
                <a:ea typeface="Geneva" pitchFamily="-128" charset="-128"/>
              </a:rPr>
              <a:t>Structured process using AI to automate tasks</a:t>
            </a:r>
          </a:p>
          <a:p>
            <a:pPr>
              <a:lnSpc>
                <a:spcPct val="70000"/>
              </a:lnSpc>
              <a:defRPr/>
            </a:pPr>
            <a:endParaRPr lang="en-US" altLang="en-US" kern="0" dirty="0">
              <a:ea typeface="Geneva" pitchFamily="-128" charset="-128"/>
            </a:endParaRPr>
          </a:p>
          <a:p>
            <a:pPr>
              <a:lnSpc>
                <a:spcPct val="70000"/>
              </a:lnSpc>
              <a:defRPr/>
            </a:pPr>
            <a:r>
              <a:rPr lang="en-US" altLang="en-US" kern="0" dirty="0">
                <a:ea typeface="Geneva" pitchFamily="-128" charset="-128"/>
              </a:rPr>
              <a:t>Typically integrate LLMs, Agents, or other tools</a:t>
            </a:r>
          </a:p>
          <a:p>
            <a:pPr>
              <a:lnSpc>
                <a:spcPct val="70000"/>
              </a:lnSpc>
              <a:defRPr/>
            </a:pPr>
            <a:endParaRPr lang="en-US" altLang="en-US" kern="0" dirty="0">
              <a:ea typeface="Geneva" pitchFamily="-128" charset="-128"/>
            </a:endParaRPr>
          </a:p>
          <a:p>
            <a:pPr>
              <a:lnSpc>
                <a:spcPct val="70000"/>
              </a:lnSpc>
              <a:defRPr/>
            </a:pPr>
            <a:r>
              <a:rPr lang="en-US" altLang="en-US" kern="0" dirty="0">
                <a:ea typeface="Geneva" pitchFamily="-128" charset="-128"/>
              </a:rPr>
              <a:t>Follow programed steps to generate a desired output</a:t>
            </a:r>
          </a:p>
          <a:p>
            <a:pPr marL="0" indent="0">
              <a:lnSpc>
                <a:spcPct val="70000"/>
              </a:lnSpc>
              <a:buFont typeface="Helvetica" panose="020B0604020202020204" pitchFamily="34" charset="0"/>
              <a:buNone/>
              <a:defRPr/>
            </a:pPr>
            <a:endParaRPr lang="en-US" altLang="en-US" kern="0" dirty="0">
              <a:ea typeface="Geneva" pitchFamily="-128" charset="-128"/>
            </a:endParaRPr>
          </a:p>
          <a:p>
            <a:pPr>
              <a:lnSpc>
                <a:spcPct val="70000"/>
              </a:lnSpc>
              <a:defRPr/>
            </a:pPr>
            <a:r>
              <a:rPr lang="en-US" altLang="en-US" kern="0" dirty="0">
                <a:ea typeface="Geneva" pitchFamily="-128" charset="-128"/>
              </a:rPr>
              <a:t>Refine and train based on OT&amp;E</a:t>
            </a:r>
          </a:p>
          <a:p>
            <a:pPr>
              <a:lnSpc>
                <a:spcPct val="70000"/>
              </a:lnSpc>
              <a:defRPr/>
            </a:pPr>
            <a:endParaRPr lang="en-US" altLang="en-US" kern="0" dirty="0">
              <a:ea typeface="Geneva" pitchFamily="-128" charset="-128"/>
            </a:endParaRPr>
          </a:p>
        </p:txBody>
      </p:sp>
      <p:sp>
        <p:nvSpPr>
          <p:cNvPr id="8196" name="AutoShape 2" descr="Generated image">
            <a:extLst>
              <a:ext uri="{FF2B5EF4-FFF2-40B4-BE49-F238E27FC236}">
                <a16:creationId xmlns:a16="http://schemas.microsoft.com/office/drawing/2014/main" id="{17A62DA0-0E6F-F533-6C4E-64A1C938408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rgbClr val="FAFD00"/>
                </a:solidFill>
                <a:latin typeface="Helvetica" panose="020B0604020202020204" pitchFamily="34" charset="0"/>
                <a:ea typeface="Geneva" pitchFamily="-128" charset="-128"/>
              </a:defRPr>
            </a:lvl1pPr>
            <a:lvl2pPr marL="742950" indent="-285750">
              <a:defRPr sz="2800" b="1">
                <a:solidFill>
                  <a:srgbClr val="FAFD00"/>
                </a:solidFill>
                <a:latin typeface="Helvetica" panose="020B0604020202020204" pitchFamily="34" charset="0"/>
                <a:ea typeface="Geneva" pitchFamily="-128" charset="-128"/>
              </a:defRPr>
            </a:lvl2pPr>
            <a:lvl3pPr marL="1143000" indent="-228600">
              <a:defRPr sz="2800" b="1">
                <a:solidFill>
                  <a:srgbClr val="FAFD00"/>
                </a:solidFill>
                <a:latin typeface="Helvetica" panose="020B0604020202020204" pitchFamily="34" charset="0"/>
                <a:ea typeface="Geneva" pitchFamily="-128" charset="-128"/>
              </a:defRPr>
            </a:lvl3pPr>
            <a:lvl4pPr marL="1600200" indent="-228600">
              <a:defRPr sz="2800" b="1">
                <a:solidFill>
                  <a:srgbClr val="FAFD00"/>
                </a:solidFill>
                <a:latin typeface="Helvetica" panose="020B0604020202020204" pitchFamily="34" charset="0"/>
                <a:ea typeface="Geneva" pitchFamily="-128" charset="-128"/>
              </a:defRPr>
            </a:lvl4pPr>
            <a:lvl5pPr marL="2057400" indent="-228600">
              <a:defRPr sz="2800" b="1">
                <a:solidFill>
                  <a:srgbClr val="FAFD00"/>
                </a:solidFill>
                <a:latin typeface="Helvetica" panose="020B0604020202020204" pitchFamily="34" charset="0"/>
                <a:ea typeface="Geneva" pitchFamily="-12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AFD00"/>
                </a:solidFill>
                <a:latin typeface="Helvetica" panose="020B0604020202020204" pitchFamily="34" charset="0"/>
                <a:ea typeface="Geneva" pitchFamily="-12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AFD00"/>
                </a:solidFill>
                <a:latin typeface="Helvetica" panose="020B0604020202020204" pitchFamily="34" charset="0"/>
                <a:ea typeface="Geneva" pitchFamily="-12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AFD00"/>
                </a:solidFill>
                <a:latin typeface="Helvetica" panose="020B0604020202020204" pitchFamily="34" charset="0"/>
                <a:ea typeface="Geneva" pitchFamily="-12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AFD00"/>
                </a:solidFill>
                <a:latin typeface="Helvetica" panose="020B0604020202020204" pitchFamily="34" charset="0"/>
                <a:ea typeface="Geneva" pitchFamily="-128" charset="-128"/>
              </a:defRPr>
            </a:lvl9pPr>
          </a:lstStyle>
          <a:p>
            <a:endParaRPr lang="en-US" altLang="en-US"/>
          </a:p>
        </p:txBody>
      </p:sp>
      <p:pic>
        <p:nvPicPr>
          <p:cNvPr id="3" name="Picture 4" descr="active-image">
            <a:extLst>
              <a:ext uri="{FF2B5EF4-FFF2-40B4-BE49-F238E27FC236}">
                <a16:creationId xmlns:a16="http://schemas.microsoft.com/office/drawing/2014/main" id="{52028E65-5B14-BFDA-6DAA-C2D8A36F63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14433" y="1104900"/>
            <a:ext cx="3324930" cy="4953000"/>
          </a:xfrm>
          <a:prstGeom prst="rect">
            <a:avLst/>
          </a:prstGeom>
          <a:noFill/>
          <a:effectLst>
            <a:softEdge rad="889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26" name="Rectangle 2">
            <a:extLst>
              <a:ext uri="{FF2B5EF4-FFF2-40B4-BE49-F238E27FC236}">
                <a16:creationId xmlns:a16="http://schemas.microsoft.com/office/drawing/2014/main" id="{85F571C7-2CE5-A6D9-E946-154EBFD100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Geneva" pitchFamily="-128" charset="-128"/>
              </a:rPr>
              <a:t>Examples of Adopted Workflows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EB0A1EDB-773F-1DEA-C82D-6905D980A8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763" y="1377950"/>
            <a:ext cx="5888037" cy="4953000"/>
          </a:xfrm>
          <a:prstGeom prst="rect">
            <a:avLst/>
          </a:prstGeom>
          <a:noFill/>
          <a:ln>
            <a:noFill/>
          </a:ln>
        </p:spPr>
        <p:txBody>
          <a:bodyPr lIns="100013" tIns="49213" rIns="100013" bIns="49213"/>
          <a:lstStyle>
            <a:lvl1pPr marL="307975" indent="-307975" algn="l" defTabSz="987425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AFD00"/>
              </a:buClr>
              <a:buSzPct val="100000"/>
              <a:buFont typeface="Helvetica" panose="020B0604020202020204" pitchFamily="34" charset="0"/>
              <a:buChar char="•"/>
              <a:defRPr sz="3200" b="1">
                <a:solidFill>
                  <a:srgbClr val="FFFFFF"/>
                </a:solidFill>
                <a:latin typeface="+mn-lt"/>
                <a:ea typeface="Geneva" charset="0"/>
                <a:cs typeface="+mn-cs"/>
              </a:defRPr>
            </a:lvl1pPr>
            <a:lvl2pPr marL="741363" indent="-247650" algn="l" defTabSz="987425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FFFF"/>
              </a:buClr>
              <a:buSzPct val="100000"/>
              <a:buChar char="–"/>
              <a:defRPr sz="2400" b="1">
                <a:solidFill>
                  <a:srgbClr val="FFFFFF"/>
                </a:solidFill>
                <a:latin typeface="+mn-lt"/>
                <a:ea typeface="Geneva" charset="0"/>
              </a:defRPr>
            </a:lvl2pPr>
            <a:lvl3pPr marL="1235075" indent="-247650" algn="l" defTabSz="987425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FFFF"/>
              </a:buClr>
              <a:buSzPct val="100000"/>
              <a:buChar char="–"/>
              <a:defRPr sz="2400" b="1">
                <a:solidFill>
                  <a:srgbClr val="FFFFFF"/>
                </a:solidFill>
                <a:latin typeface="+mn-lt"/>
                <a:ea typeface="Geneva" charset="0"/>
              </a:defRPr>
            </a:lvl3pPr>
            <a:lvl4pPr marL="1666875" indent="-185738" algn="l" defTabSz="987425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FFFF"/>
              </a:buClr>
              <a:buSzPct val="100000"/>
              <a:buChar char="–"/>
              <a:defRPr sz="2400" b="1">
                <a:solidFill>
                  <a:srgbClr val="FFFFFF"/>
                </a:solidFill>
                <a:latin typeface="+mn-lt"/>
                <a:ea typeface="Geneva" charset="0"/>
              </a:defRPr>
            </a:lvl4pPr>
            <a:lvl5pPr marL="2160588" indent="-185738" algn="l" defTabSz="987425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FFFF"/>
              </a:buClr>
              <a:buSzPct val="100000"/>
              <a:buChar char="–"/>
              <a:defRPr sz="2400" b="1">
                <a:solidFill>
                  <a:srgbClr val="FFFFFF"/>
                </a:solidFill>
                <a:latin typeface="+mn-lt"/>
                <a:ea typeface="Geneva" charset="0"/>
              </a:defRPr>
            </a:lvl5pPr>
            <a:lvl6pPr marL="2617788" indent="-185738" algn="l" defTabSz="987425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FFFF"/>
              </a:buClr>
              <a:buSzPct val="100000"/>
              <a:buChar char="–"/>
              <a:defRPr sz="2400" b="1">
                <a:solidFill>
                  <a:srgbClr val="FFFFFF"/>
                </a:solidFill>
                <a:latin typeface="+mn-lt"/>
              </a:defRPr>
            </a:lvl6pPr>
            <a:lvl7pPr marL="3074988" indent="-185738" algn="l" defTabSz="987425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FFFF"/>
              </a:buClr>
              <a:buSzPct val="100000"/>
              <a:buChar char="–"/>
              <a:defRPr sz="2400" b="1">
                <a:solidFill>
                  <a:srgbClr val="FFFFFF"/>
                </a:solidFill>
                <a:latin typeface="+mn-lt"/>
              </a:defRPr>
            </a:lvl7pPr>
            <a:lvl8pPr marL="3532188" indent="-185738" algn="l" defTabSz="987425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FFFF"/>
              </a:buClr>
              <a:buSzPct val="100000"/>
              <a:buChar char="–"/>
              <a:defRPr sz="2400" b="1">
                <a:solidFill>
                  <a:srgbClr val="FFFFFF"/>
                </a:solidFill>
                <a:latin typeface="+mn-lt"/>
              </a:defRPr>
            </a:lvl8pPr>
            <a:lvl9pPr marL="3989388" indent="-185738" algn="l" defTabSz="987425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FFFF"/>
              </a:buClr>
              <a:buSzPct val="100000"/>
              <a:buChar char="–"/>
              <a:defRPr sz="2400" b="1">
                <a:solidFill>
                  <a:srgbClr val="FFFFFF"/>
                </a:solidFill>
                <a:latin typeface="+mn-lt"/>
              </a:defRPr>
            </a:lvl9pPr>
          </a:lstStyle>
          <a:p>
            <a:pPr>
              <a:lnSpc>
                <a:spcPct val="70000"/>
              </a:lnSpc>
              <a:defRPr/>
            </a:pPr>
            <a:r>
              <a:rPr lang="en-US" altLang="en-US" kern="0" dirty="0">
                <a:ea typeface="Geneva" pitchFamily="-128" charset="-128"/>
              </a:rPr>
              <a:t>SOQ and Proposal Development </a:t>
            </a:r>
          </a:p>
          <a:p>
            <a:pPr>
              <a:lnSpc>
                <a:spcPct val="70000"/>
              </a:lnSpc>
              <a:defRPr/>
            </a:pPr>
            <a:endParaRPr lang="en-US" altLang="en-US" kern="0" dirty="0">
              <a:ea typeface="Geneva" pitchFamily="-128" charset="-128"/>
            </a:endParaRPr>
          </a:p>
          <a:p>
            <a:pPr>
              <a:lnSpc>
                <a:spcPct val="70000"/>
              </a:lnSpc>
              <a:defRPr/>
            </a:pPr>
            <a:r>
              <a:rPr lang="en-US" altLang="en-US" kern="0" dirty="0">
                <a:ea typeface="Geneva" pitchFamily="-128" charset="-128"/>
              </a:rPr>
              <a:t>Data Entry Automation</a:t>
            </a:r>
          </a:p>
          <a:p>
            <a:pPr>
              <a:lnSpc>
                <a:spcPct val="70000"/>
              </a:lnSpc>
              <a:defRPr/>
            </a:pPr>
            <a:endParaRPr lang="en-US" altLang="en-US" kern="0" dirty="0">
              <a:ea typeface="Geneva" pitchFamily="-128" charset="-128"/>
            </a:endParaRPr>
          </a:p>
          <a:p>
            <a:pPr>
              <a:lnSpc>
                <a:spcPct val="70000"/>
              </a:lnSpc>
              <a:defRPr/>
            </a:pPr>
            <a:r>
              <a:rPr lang="en-US" altLang="en-US" kern="0" dirty="0">
                <a:ea typeface="Geneva" pitchFamily="-128" charset="-128"/>
              </a:rPr>
              <a:t>Site Visit Record Generators</a:t>
            </a:r>
          </a:p>
          <a:p>
            <a:pPr marL="0" indent="0">
              <a:lnSpc>
                <a:spcPct val="70000"/>
              </a:lnSpc>
              <a:buFont typeface="Helvetica" panose="020B0604020202020204" pitchFamily="34" charset="0"/>
              <a:buNone/>
              <a:defRPr/>
            </a:pPr>
            <a:endParaRPr lang="en-US" altLang="en-US" kern="0" dirty="0">
              <a:ea typeface="Geneva" pitchFamily="-128" charset="-128"/>
            </a:endParaRPr>
          </a:p>
          <a:p>
            <a:pPr>
              <a:lnSpc>
                <a:spcPct val="70000"/>
              </a:lnSpc>
              <a:defRPr/>
            </a:pPr>
            <a:r>
              <a:rPr lang="en-US" altLang="en-US" kern="0" dirty="0">
                <a:ea typeface="Geneva" pitchFamily="-128" charset="-128"/>
              </a:rPr>
              <a:t>Plan Reviews and Agentic “Auditing”</a:t>
            </a:r>
          </a:p>
          <a:p>
            <a:pPr>
              <a:lnSpc>
                <a:spcPct val="70000"/>
              </a:lnSpc>
              <a:defRPr/>
            </a:pPr>
            <a:endParaRPr lang="en-US" altLang="en-US" kern="0" dirty="0">
              <a:ea typeface="Geneva" pitchFamily="-128" charset="-128"/>
            </a:endParaRPr>
          </a:p>
        </p:txBody>
      </p:sp>
      <p:sp>
        <p:nvSpPr>
          <p:cNvPr id="9220" name="AutoShape 2" descr="Generated image">
            <a:extLst>
              <a:ext uri="{FF2B5EF4-FFF2-40B4-BE49-F238E27FC236}">
                <a16:creationId xmlns:a16="http://schemas.microsoft.com/office/drawing/2014/main" id="{E1ED811B-07B0-85D4-D9EE-CD0F55EEFE2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rgbClr val="FAFD00"/>
                </a:solidFill>
                <a:latin typeface="Helvetica" panose="020B0604020202020204" pitchFamily="34" charset="0"/>
                <a:ea typeface="Geneva" pitchFamily="-128" charset="-128"/>
              </a:defRPr>
            </a:lvl1pPr>
            <a:lvl2pPr marL="742950" indent="-285750">
              <a:defRPr sz="2800" b="1">
                <a:solidFill>
                  <a:srgbClr val="FAFD00"/>
                </a:solidFill>
                <a:latin typeface="Helvetica" panose="020B0604020202020204" pitchFamily="34" charset="0"/>
                <a:ea typeface="Geneva" pitchFamily="-128" charset="-128"/>
              </a:defRPr>
            </a:lvl2pPr>
            <a:lvl3pPr marL="1143000" indent="-228600">
              <a:defRPr sz="2800" b="1">
                <a:solidFill>
                  <a:srgbClr val="FAFD00"/>
                </a:solidFill>
                <a:latin typeface="Helvetica" panose="020B0604020202020204" pitchFamily="34" charset="0"/>
                <a:ea typeface="Geneva" pitchFamily="-128" charset="-128"/>
              </a:defRPr>
            </a:lvl3pPr>
            <a:lvl4pPr marL="1600200" indent="-228600">
              <a:defRPr sz="2800" b="1">
                <a:solidFill>
                  <a:srgbClr val="FAFD00"/>
                </a:solidFill>
                <a:latin typeface="Helvetica" panose="020B0604020202020204" pitchFamily="34" charset="0"/>
                <a:ea typeface="Geneva" pitchFamily="-128" charset="-128"/>
              </a:defRPr>
            </a:lvl4pPr>
            <a:lvl5pPr marL="2057400" indent="-228600">
              <a:defRPr sz="2800" b="1">
                <a:solidFill>
                  <a:srgbClr val="FAFD00"/>
                </a:solidFill>
                <a:latin typeface="Helvetica" panose="020B0604020202020204" pitchFamily="34" charset="0"/>
                <a:ea typeface="Geneva" pitchFamily="-12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AFD00"/>
                </a:solidFill>
                <a:latin typeface="Helvetica" panose="020B0604020202020204" pitchFamily="34" charset="0"/>
                <a:ea typeface="Geneva" pitchFamily="-12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AFD00"/>
                </a:solidFill>
                <a:latin typeface="Helvetica" panose="020B0604020202020204" pitchFamily="34" charset="0"/>
                <a:ea typeface="Geneva" pitchFamily="-12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AFD00"/>
                </a:solidFill>
                <a:latin typeface="Helvetica" panose="020B0604020202020204" pitchFamily="34" charset="0"/>
                <a:ea typeface="Geneva" pitchFamily="-12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AFD00"/>
                </a:solidFill>
                <a:latin typeface="Helvetica" panose="020B0604020202020204" pitchFamily="34" charset="0"/>
                <a:ea typeface="Geneva" pitchFamily="-128" charset="-128"/>
              </a:defRPr>
            </a:lvl9pPr>
          </a:lstStyle>
          <a:p>
            <a:endParaRPr lang="en-US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F340FA-62CC-B169-98EE-72DD8E68E2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1163" y="1104900"/>
            <a:ext cx="3302000" cy="4953000"/>
          </a:xfrm>
          <a:prstGeom prst="rect">
            <a:avLst/>
          </a:prstGeom>
          <a:effectLst>
            <a:softEdge rad="762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26" name="Rectangle 2">
            <a:extLst>
              <a:ext uri="{FF2B5EF4-FFF2-40B4-BE49-F238E27FC236}">
                <a16:creationId xmlns:a16="http://schemas.microsoft.com/office/drawing/2014/main" id="{3CA7F754-83ED-A48E-3B68-6E8F7F5459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Geneva" pitchFamily="-128" charset="-128"/>
              </a:rPr>
              <a:t>AI Concerns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725DC7D7-94EF-3B5F-5B9D-EEA9E3CCDE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763" y="1377950"/>
            <a:ext cx="5888037" cy="4953000"/>
          </a:xfrm>
          <a:prstGeom prst="rect">
            <a:avLst/>
          </a:prstGeom>
          <a:noFill/>
          <a:ln>
            <a:noFill/>
          </a:ln>
        </p:spPr>
        <p:txBody>
          <a:bodyPr lIns="100013" tIns="49213" rIns="100013" bIns="49213"/>
          <a:lstStyle>
            <a:lvl1pPr marL="307975" indent="-307975" algn="l" defTabSz="987425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AFD00"/>
              </a:buClr>
              <a:buSzPct val="100000"/>
              <a:buFont typeface="Helvetica" panose="020B0604020202020204" pitchFamily="34" charset="0"/>
              <a:buChar char="•"/>
              <a:defRPr sz="3200" b="1">
                <a:solidFill>
                  <a:srgbClr val="FFFFFF"/>
                </a:solidFill>
                <a:latin typeface="+mn-lt"/>
                <a:ea typeface="Geneva" charset="0"/>
                <a:cs typeface="+mn-cs"/>
              </a:defRPr>
            </a:lvl1pPr>
            <a:lvl2pPr marL="741363" indent="-247650" algn="l" defTabSz="987425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FFFF"/>
              </a:buClr>
              <a:buSzPct val="100000"/>
              <a:buChar char="–"/>
              <a:defRPr sz="2400" b="1">
                <a:solidFill>
                  <a:srgbClr val="FFFFFF"/>
                </a:solidFill>
                <a:latin typeface="+mn-lt"/>
                <a:ea typeface="Geneva" charset="0"/>
              </a:defRPr>
            </a:lvl2pPr>
            <a:lvl3pPr marL="1235075" indent="-247650" algn="l" defTabSz="987425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FFFF"/>
              </a:buClr>
              <a:buSzPct val="100000"/>
              <a:buChar char="–"/>
              <a:defRPr sz="2400" b="1">
                <a:solidFill>
                  <a:srgbClr val="FFFFFF"/>
                </a:solidFill>
                <a:latin typeface="+mn-lt"/>
                <a:ea typeface="Geneva" charset="0"/>
              </a:defRPr>
            </a:lvl3pPr>
            <a:lvl4pPr marL="1666875" indent="-185738" algn="l" defTabSz="987425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FFFF"/>
              </a:buClr>
              <a:buSzPct val="100000"/>
              <a:buChar char="–"/>
              <a:defRPr sz="2400" b="1">
                <a:solidFill>
                  <a:srgbClr val="FFFFFF"/>
                </a:solidFill>
                <a:latin typeface="+mn-lt"/>
                <a:ea typeface="Geneva" charset="0"/>
              </a:defRPr>
            </a:lvl4pPr>
            <a:lvl5pPr marL="2160588" indent="-185738" algn="l" defTabSz="987425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FFFF"/>
              </a:buClr>
              <a:buSzPct val="100000"/>
              <a:buChar char="–"/>
              <a:defRPr sz="2400" b="1">
                <a:solidFill>
                  <a:srgbClr val="FFFFFF"/>
                </a:solidFill>
                <a:latin typeface="+mn-lt"/>
                <a:ea typeface="Geneva" charset="0"/>
              </a:defRPr>
            </a:lvl5pPr>
            <a:lvl6pPr marL="2617788" indent="-185738" algn="l" defTabSz="987425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FFFF"/>
              </a:buClr>
              <a:buSzPct val="100000"/>
              <a:buChar char="–"/>
              <a:defRPr sz="2400" b="1">
                <a:solidFill>
                  <a:srgbClr val="FFFFFF"/>
                </a:solidFill>
                <a:latin typeface="+mn-lt"/>
              </a:defRPr>
            </a:lvl6pPr>
            <a:lvl7pPr marL="3074988" indent="-185738" algn="l" defTabSz="987425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FFFF"/>
              </a:buClr>
              <a:buSzPct val="100000"/>
              <a:buChar char="–"/>
              <a:defRPr sz="2400" b="1">
                <a:solidFill>
                  <a:srgbClr val="FFFFFF"/>
                </a:solidFill>
                <a:latin typeface="+mn-lt"/>
              </a:defRPr>
            </a:lvl7pPr>
            <a:lvl8pPr marL="3532188" indent="-185738" algn="l" defTabSz="987425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FFFF"/>
              </a:buClr>
              <a:buSzPct val="100000"/>
              <a:buChar char="–"/>
              <a:defRPr sz="2400" b="1">
                <a:solidFill>
                  <a:srgbClr val="FFFFFF"/>
                </a:solidFill>
                <a:latin typeface="+mn-lt"/>
              </a:defRPr>
            </a:lvl8pPr>
            <a:lvl9pPr marL="3989388" indent="-185738" algn="l" defTabSz="987425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FFFF"/>
              </a:buClr>
              <a:buSzPct val="100000"/>
              <a:buChar char="–"/>
              <a:defRPr sz="2400" b="1">
                <a:solidFill>
                  <a:srgbClr val="FFFFFF"/>
                </a:solidFill>
                <a:latin typeface="+mn-lt"/>
              </a:defRPr>
            </a:lvl9pPr>
          </a:lstStyle>
          <a:p>
            <a:pPr>
              <a:lnSpc>
                <a:spcPct val="70000"/>
              </a:lnSpc>
              <a:defRPr/>
            </a:pPr>
            <a:r>
              <a:rPr lang="en-US" altLang="en-US" sz="2800" kern="0" dirty="0">
                <a:ea typeface="Geneva" pitchFamily="-128" charset="-128"/>
              </a:rPr>
              <a:t>Data Vulnerabilities</a:t>
            </a:r>
          </a:p>
          <a:p>
            <a:pPr lvl="1">
              <a:lnSpc>
                <a:spcPct val="70000"/>
              </a:lnSpc>
              <a:defRPr/>
            </a:pPr>
            <a:r>
              <a:rPr lang="en-US" altLang="en-US" sz="2000" kern="0" dirty="0">
                <a:ea typeface="Geneva" pitchFamily="-128" charset="-128"/>
              </a:rPr>
              <a:t>Third Party Data </a:t>
            </a:r>
          </a:p>
          <a:p>
            <a:pPr lvl="1">
              <a:lnSpc>
                <a:spcPct val="70000"/>
              </a:lnSpc>
              <a:defRPr/>
            </a:pPr>
            <a:r>
              <a:rPr lang="en-US" altLang="en-US" sz="2000" kern="0" dirty="0">
                <a:ea typeface="Geneva" pitchFamily="-128" charset="-128"/>
              </a:rPr>
              <a:t>NDAs</a:t>
            </a:r>
          </a:p>
          <a:p>
            <a:pPr lvl="1">
              <a:lnSpc>
                <a:spcPct val="70000"/>
              </a:lnSpc>
              <a:defRPr/>
            </a:pPr>
            <a:r>
              <a:rPr lang="en-US" altLang="en-US" sz="2000" kern="0" dirty="0">
                <a:ea typeface="Geneva" pitchFamily="-128" charset="-128"/>
              </a:rPr>
              <a:t>Data Training</a:t>
            </a:r>
          </a:p>
          <a:p>
            <a:pPr marL="493713" lvl="1" indent="0">
              <a:lnSpc>
                <a:spcPct val="70000"/>
              </a:lnSpc>
              <a:buFontTx/>
              <a:buNone/>
              <a:defRPr/>
            </a:pPr>
            <a:endParaRPr lang="en-US" altLang="en-US" sz="2000" kern="0" dirty="0">
              <a:ea typeface="Geneva" pitchFamily="-128" charset="-128"/>
            </a:endParaRPr>
          </a:p>
          <a:p>
            <a:pPr>
              <a:lnSpc>
                <a:spcPct val="70000"/>
              </a:lnSpc>
              <a:defRPr/>
            </a:pPr>
            <a:r>
              <a:rPr lang="en-US" altLang="en-US" sz="2800" kern="0" dirty="0">
                <a:ea typeface="Geneva" pitchFamily="-128" charset="-128"/>
              </a:rPr>
              <a:t>Over Reliance</a:t>
            </a:r>
          </a:p>
          <a:p>
            <a:pPr lvl="1">
              <a:lnSpc>
                <a:spcPct val="70000"/>
              </a:lnSpc>
              <a:defRPr/>
            </a:pPr>
            <a:r>
              <a:rPr lang="en-US" altLang="en-US" sz="2000" kern="0" dirty="0">
                <a:ea typeface="Geneva" pitchFamily="-128" charset="-128"/>
              </a:rPr>
              <a:t>Error Rates</a:t>
            </a:r>
          </a:p>
          <a:p>
            <a:pPr lvl="1">
              <a:lnSpc>
                <a:spcPct val="70000"/>
              </a:lnSpc>
              <a:defRPr/>
            </a:pPr>
            <a:r>
              <a:rPr lang="en-US" altLang="en-US" sz="2000" kern="0" dirty="0">
                <a:ea typeface="Geneva" pitchFamily="-128" charset="-128"/>
              </a:rPr>
              <a:t>MOC</a:t>
            </a:r>
          </a:p>
          <a:p>
            <a:pPr marL="493713" lvl="1" indent="0">
              <a:lnSpc>
                <a:spcPct val="70000"/>
              </a:lnSpc>
              <a:buFontTx/>
              <a:buNone/>
              <a:defRPr/>
            </a:pPr>
            <a:endParaRPr lang="en-US" altLang="en-US" sz="2000" kern="0" dirty="0">
              <a:ea typeface="Geneva" pitchFamily="-128" charset="-128"/>
            </a:endParaRPr>
          </a:p>
          <a:p>
            <a:pPr>
              <a:lnSpc>
                <a:spcPct val="70000"/>
              </a:lnSpc>
              <a:defRPr/>
            </a:pPr>
            <a:r>
              <a:rPr lang="en-US" altLang="en-US" sz="2800" kern="0" dirty="0">
                <a:ea typeface="Geneva" pitchFamily="-128" charset="-128"/>
              </a:rPr>
              <a:t>Verification Challenges</a:t>
            </a:r>
          </a:p>
          <a:p>
            <a:pPr lvl="1">
              <a:lnSpc>
                <a:spcPct val="70000"/>
              </a:lnSpc>
              <a:defRPr/>
            </a:pPr>
            <a:r>
              <a:rPr lang="en-US" altLang="en-US" sz="2000" kern="0" dirty="0">
                <a:ea typeface="Geneva" pitchFamily="-128" charset="-128"/>
              </a:rPr>
              <a:t>Hallucinations</a:t>
            </a:r>
          </a:p>
          <a:p>
            <a:pPr lvl="1">
              <a:lnSpc>
                <a:spcPct val="70000"/>
              </a:lnSpc>
              <a:defRPr/>
            </a:pPr>
            <a:r>
              <a:rPr lang="en-US" altLang="en-US" sz="2000" kern="0" dirty="0">
                <a:ea typeface="Geneva" pitchFamily="-128" charset="-128"/>
              </a:rPr>
              <a:t>Lack of explainability</a:t>
            </a:r>
          </a:p>
          <a:p>
            <a:pPr lvl="1">
              <a:lnSpc>
                <a:spcPct val="70000"/>
              </a:lnSpc>
              <a:defRPr/>
            </a:pPr>
            <a:r>
              <a:rPr lang="en-US" altLang="en-US" sz="2000" kern="0" dirty="0">
                <a:ea typeface="Geneva" pitchFamily="-128" charset="-128"/>
              </a:rPr>
              <a:t>“Black Box” approaches</a:t>
            </a:r>
          </a:p>
          <a:p>
            <a:pPr lvl="1">
              <a:lnSpc>
                <a:spcPct val="70000"/>
              </a:lnSpc>
              <a:defRPr/>
            </a:pPr>
            <a:r>
              <a:rPr lang="en-US" altLang="en-US" sz="2000" kern="0" dirty="0">
                <a:ea typeface="Geneva" pitchFamily="-128" charset="-128"/>
              </a:rPr>
              <a:t>Senior reviews</a:t>
            </a:r>
          </a:p>
          <a:p>
            <a:pPr>
              <a:lnSpc>
                <a:spcPct val="70000"/>
              </a:lnSpc>
              <a:defRPr/>
            </a:pPr>
            <a:endParaRPr lang="en-US" altLang="en-US" kern="0" dirty="0">
              <a:ea typeface="Geneva" pitchFamily="-128" charset="-128"/>
            </a:endParaRPr>
          </a:p>
          <a:p>
            <a:pPr marL="0" indent="0">
              <a:lnSpc>
                <a:spcPct val="70000"/>
              </a:lnSpc>
              <a:buFont typeface="Helvetica" panose="020B0604020202020204" pitchFamily="34" charset="0"/>
              <a:buNone/>
              <a:defRPr/>
            </a:pPr>
            <a:endParaRPr lang="en-US" altLang="en-US" kern="0" dirty="0">
              <a:ea typeface="Geneva" pitchFamily="-128" charset="-128"/>
            </a:endParaRPr>
          </a:p>
        </p:txBody>
      </p:sp>
      <p:sp>
        <p:nvSpPr>
          <p:cNvPr id="10244" name="AutoShape 2" descr="Generated image">
            <a:extLst>
              <a:ext uri="{FF2B5EF4-FFF2-40B4-BE49-F238E27FC236}">
                <a16:creationId xmlns:a16="http://schemas.microsoft.com/office/drawing/2014/main" id="{59FB2BFF-5130-B980-CE6E-8A148E4AF7E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rgbClr val="FAFD00"/>
                </a:solidFill>
                <a:latin typeface="Helvetica" panose="020B0604020202020204" pitchFamily="34" charset="0"/>
                <a:ea typeface="Geneva" pitchFamily="-128" charset="-128"/>
              </a:defRPr>
            </a:lvl1pPr>
            <a:lvl2pPr marL="742950" indent="-285750">
              <a:defRPr sz="2800" b="1">
                <a:solidFill>
                  <a:srgbClr val="FAFD00"/>
                </a:solidFill>
                <a:latin typeface="Helvetica" panose="020B0604020202020204" pitchFamily="34" charset="0"/>
                <a:ea typeface="Geneva" pitchFamily="-128" charset="-128"/>
              </a:defRPr>
            </a:lvl2pPr>
            <a:lvl3pPr marL="1143000" indent="-228600">
              <a:defRPr sz="2800" b="1">
                <a:solidFill>
                  <a:srgbClr val="FAFD00"/>
                </a:solidFill>
                <a:latin typeface="Helvetica" panose="020B0604020202020204" pitchFamily="34" charset="0"/>
                <a:ea typeface="Geneva" pitchFamily="-128" charset="-128"/>
              </a:defRPr>
            </a:lvl3pPr>
            <a:lvl4pPr marL="1600200" indent="-228600">
              <a:defRPr sz="2800" b="1">
                <a:solidFill>
                  <a:srgbClr val="FAFD00"/>
                </a:solidFill>
                <a:latin typeface="Helvetica" panose="020B0604020202020204" pitchFamily="34" charset="0"/>
                <a:ea typeface="Geneva" pitchFamily="-128" charset="-128"/>
              </a:defRPr>
            </a:lvl4pPr>
            <a:lvl5pPr marL="2057400" indent="-228600">
              <a:defRPr sz="2800" b="1">
                <a:solidFill>
                  <a:srgbClr val="FAFD00"/>
                </a:solidFill>
                <a:latin typeface="Helvetica" panose="020B0604020202020204" pitchFamily="34" charset="0"/>
                <a:ea typeface="Geneva" pitchFamily="-12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AFD00"/>
                </a:solidFill>
                <a:latin typeface="Helvetica" panose="020B0604020202020204" pitchFamily="34" charset="0"/>
                <a:ea typeface="Geneva" pitchFamily="-12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AFD00"/>
                </a:solidFill>
                <a:latin typeface="Helvetica" panose="020B0604020202020204" pitchFamily="34" charset="0"/>
                <a:ea typeface="Geneva" pitchFamily="-12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AFD00"/>
                </a:solidFill>
                <a:latin typeface="Helvetica" panose="020B0604020202020204" pitchFamily="34" charset="0"/>
                <a:ea typeface="Geneva" pitchFamily="-12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AFD00"/>
                </a:solidFill>
                <a:latin typeface="Helvetica" panose="020B0604020202020204" pitchFamily="34" charset="0"/>
                <a:ea typeface="Geneva" pitchFamily="-128" charset="-128"/>
              </a:defRPr>
            </a:lvl9pPr>
          </a:lstStyle>
          <a:p>
            <a:endParaRPr lang="en-US" altLang="en-US"/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E4A2A96D-BBC3-5A84-5DC1-C9358680F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392692"/>
            <a:ext cx="3871913" cy="5767815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/>
            </a:outerShdw>
            <a:softEdge rad="1397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FAF9D-6028-1874-FDAA-6F8E027B0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E3954F-405E-CF77-D75A-3304CFCB2A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4268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F2E0A87C-4E76-2731-BF1C-79C5C0F5F7A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752600" y="904522"/>
            <a:ext cx="8686800" cy="1143000"/>
          </a:xfrm>
        </p:spPr>
        <p:txBody>
          <a:bodyPr/>
          <a:lstStyle/>
          <a:p>
            <a:pPr algn="ctr">
              <a:defRPr/>
            </a:pPr>
            <a:r>
              <a:rPr lang="en-US">
                <a:ea typeface="+mj-ea"/>
              </a:rPr>
              <a:t>Guidelines on the Use of Artificial Intelligence in Engineering and Surveying Services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21912BEC-1DC2-536E-4412-5F6B876135B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906411" y="2554111"/>
            <a:ext cx="8382000" cy="1752600"/>
          </a:xfrm>
          <a:noFill/>
        </p:spPr>
        <p:txBody>
          <a:bodyPr/>
          <a:lstStyle/>
          <a:p>
            <a:pPr marL="307975" indent="-307975"/>
            <a:r>
              <a:rPr lang="en-US" altLang="en-US">
                <a:ea typeface="Geneva"/>
              </a:rPr>
              <a:t>North Carolina Board of Examiners for Engineers and Surveyors</a:t>
            </a:r>
            <a:endParaRPr lang="en-US">
              <a:cs typeface="Helvetica"/>
            </a:endParaRPr>
          </a:p>
          <a:p>
            <a:pPr marL="307975" indent="-307975"/>
            <a:r>
              <a:rPr lang="en-US" altLang="en-US">
                <a:ea typeface="Geneva"/>
                <a:cs typeface="Helvetica"/>
                <a:hlinkClick r:id="rId2"/>
              </a:rPr>
              <a:t>www.ncbels.org</a:t>
            </a:r>
            <a:endParaRPr lang="en-US" altLang="en-US">
              <a:ea typeface="Geneva"/>
              <a:cs typeface="Helvetica"/>
            </a:endParaRPr>
          </a:p>
          <a:p>
            <a:pPr marL="307975" indent="-307975"/>
            <a:endParaRPr lang="en-US" altLang="en-US">
              <a:ea typeface="Geneva"/>
              <a:cs typeface="Helvetica"/>
            </a:endParaRPr>
          </a:p>
        </p:txBody>
      </p:sp>
      <p:sp>
        <p:nvSpPr>
          <p:cNvPr id="4107" name="Text Box 11">
            <a:extLst>
              <a:ext uri="{FF2B5EF4-FFF2-40B4-BE49-F238E27FC236}">
                <a16:creationId xmlns:a16="http://schemas.microsoft.com/office/drawing/2014/main" id="{64E5DD1E-3AF1-85DB-46D3-B7BAC74C2C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0845" y="4670955"/>
            <a:ext cx="6708376" cy="76418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lIns="100013" tIns="49213" rIns="100013" bIns="49213" anchor="t">
            <a:spAutoFit/>
          </a:bodyPr>
          <a:lstStyle/>
          <a:p>
            <a:pPr algn="ctr" defTabSz="987425">
              <a:lnSpc>
                <a:spcPct val="90000"/>
              </a:lnSpc>
              <a:defRPr/>
            </a:pPr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/>
                <a:ea typeface="Geneva"/>
                <a:cs typeface="Helvetica"/>
              </a:rPr>
              <a:t>Presentation by:</a:t>
            </a:r>
          </a:p>
          <a:p>
            <a:pPr algn="ctr" defTabSz="987425">
              <a:lnSpc>
                <a:spcPct val="90000"/>
              </a:lnSpc>
              <a:defRPr/>
            </a:pPr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/>
                <a:ea typeface="Geneva"/>
                <a:cs typeface="Helvetica"/>
              </a:rPr>
              <a:t>David J. Evans, Assistant Executive Director</a:t>
            </a:r>
            <a:endParaRPr lang="en-US" sz="2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" pitchFamily="-128" charset="0"/>
              <a:cs typeface="Helvetica"/>
            </a:endParaRP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_wcangle">
  <a:themeElements>
    <a:clrScheme name="">
      <a:dk1>
        <a:srgbClr val="000000"/>
      </a:dk1>
      <a:lt1>
        <a:srgbClr val="3365FB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ADB8FD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_wcangle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1">
                <a:gamma/>
                <a:shade val="46275"/>
                <a:invGamma/>
              </a:schemeClr>
            </a:gs>
          </a:gsLst>
          <a:lin ang="0" scaled="1"/>
        </a:gra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100013" tIns="49213" rIns="100013" bIns="49213" numCol="1" anchor="ctr" anchorCtr="0" compatLnSpc="1">
        <a:prstTxWarp prst="textNoShape">
          <a:avLst/>
        </a:prstTxWarp>
      </a:bodyPr>
      <a:lstStyle>
        <a:defPPr marL="0" marR="0" indent="0" algn="ctr" defTabSz="987425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rgbClr val="FAFD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1">
                <a:gamma/>
                <a:shade val="46275"/>
                <a:invGamma/>
              </a:schemeClr>
            </a:gs>
          </a:gsLst>
          <a:lin ang="0" scaled="1"/>
        </a:gra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100013" tIns="49213" rIns="100013" bIns="49213" numCol="1" anchor="ctr" anchorCtr="0" compatLnSpc="1">
        <a:prstTxWarp prst="textNoShape">
          <a:avLst/>
        </a:prstTxWarp>
      </a:bodyPr>
      <a:lstStyle>
        <a:defPPr marL="0" marR="0" indent="0" algn="ctr" defTabSz="987425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rgbClr val="FAFD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elvetica" pitchFamily="34" charset="0"/>
          </a:defRPr>
        </a:defPPr>
      </a:lstStyle>
    </a:lnDef>
  </a:objectDefaults>
  <a:extraClrSchemeLst>
    <a:extraClrScheme>
      <a:clrScheme name="_wcangl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_wcangl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_wcangl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_wcangl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_wcangl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_wcangl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_wcangl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properties xmlns="http://www.imanage.com/work/xmlschema">
  <documentid>MVALIB!14372084.1</documentid>
  <senderid>WERNERP</senderid>
  <senderemail>PIERCEWERNER@MVALAW.COM</senderemail>
  <lastmodified>2025-10-20T16:06:47.0000000-04:00</lastmodified>
  <database>MVALIB</database>
</properties>
</file>

<file path=customXml/itemProps1.xml><?xml version="1.0" encoding="utf-8"?>
<ds:datastoreItem xmlns:ds="http://schemas.openxmlformats.org/officeDocument/2006/customXml" ds:itemID="{82F2CA46-DDD5-4DC6-B904-9D0778E3FC3D}">
  <ds:schemaRefs>
    <ds:schemaRef ds:uri="http://www.imanage.com/work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320</TotalTime>
  <Words>829</Words>
  <Application>Microsoft Office PowerPoint</Application>
  <PresentationFormat>Widescreen</PresentationFormat>
  <Paragraphs>199</Paragraphs>
  <Slides>31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Courier New</vt:lpstr>
      <vt:lpstr>Geneva</vt:lpstr>
      <vt:lpstr>Helvetica</vt:lpstr>
      <vt:lpstr>Helvetica Neue</vt:lpstr>
      <vt:lpstr>Montserrat Medium</vt:lpstr>
      <vt:lpstr>_wcangle</vt:lpstr>
      <vt:lpstr>The Intersection of AI and Ethics in the Workplace</vt:lpstr>
      <vt:lpstr>What is AI?</vt:lpstr>
      <vt:lpstr>What are Large Language Models (LLMs)?</vt:lpstr>
      <vt:lpstr>Benefits of AI in the Workplace</vt:lpstr>
      <vt:lpstr>What are Workflows?</vt:lpstr>
      <vt:lpstr>Examples of Adopted Workflows</vt:lpstr>
      <vt:lpstr>AI Concerns</vt:lpstr>
      <vt:lpstr>PowerPoint Presentation</vt:lpstr>
      <vt:lpstr>Guidelines on the Use of Artificial Intelligence in Engineering and Surveying Services</vt:lpstr>
      <vt:lpstr>Use of Artificial Intelligence </vt:lpstr>
      <vt:lpstr>Use of AI Guidelines</vt:lpstr>
      <vt:lpstr>Responsible Charge</vt:lpstr>
      <vt:lpstr>Responsible Charge (Documentation)</vt:lpstr>
      <vt:lpstr>Data Integrity and Control</vt:lpstr>
      <vt:lpstr>Professional Competence</vt:lpstr>
      <vt:lpstr>Ongoing Oversight</vt:lpstr>
      <vt:lpstr>Record Keeping</vt:lpstr>
      <vt:lpstr>Takeaways</vt:lpstr>
      <vt:lpstr>Artificial Intelligence – Key Takaway</vt:lpstr>
      <vt:lpstr>Takeaways</vt:lpstr>
      <vt:lpstr>PowerPoint Presentation</vt:lpstr>
      <vt:lpstr>AI LAWS &amp; REGS</vt:lpstr>
      <vt:lpstr>AI Laws &amp; Regs</vt:lpstr>
      <vt:lpstr>US Legal Landscape</vt:lpstr>
      <vt:lpstr>NIST RESPONSIBLE AI STANDARDS</vt:lpstr>
      <vt:lpstr>CATEGORIES OF HIGH-RISK AI DECISIONS</vt:lpstr>
      <vt:lpstr>Data Management Compliance  </vt:lpstr>
      <vt:lpstr>Cyber / Risk Assessments &amp; ADMT</vt:lpstr>
      <vt:lpstr>AI Game Plan</vt:lpstr>
      <vt:lpstr>Expert Guide to AI &amp; Data Privacy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 I Areas and the Proposed Regional Haze Rule</dc:title>
  <dc:creator>Authorized Gateway Customer</dc:creator>
  <cp:lastModifiedBy>Pierce Werner</cp:lastModifiedBy>
  <cp:revision>91</cp:revision>
  <cp:lastPrinted>1998-05-26T20:44:12Z</cp:lastPrinted>
  <dcterms:created xsi:type="dcterms:W3CDTF">1997-09-10T18:00:50Z</dcterms:created>
  <dcterms:modified xsi:type="dcterms:W3CDTF">2025-10-24T10:10:28Z</dcterms:modified>
</cp:coreProperties>
</file>