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8" r:id="rId11"/>
    <p:sldId id="267" r:id="rId12"/>
    <p:sldId id="274" r:id="rId13"/>
    <p:sldId id="269" r:id="rId14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AE1344-386A-1643-9D05-0827DE8A5C43}" v="14" dt="2025-10-22T17:07:43.4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0282"/>
    <p:restoredTop sz="94610"/>
  </p:normalViewPr>
  <p:slideViewPr>
    <p:cSldViewPr snapToGrid="0" snapToObjects="1">
      <p:cViewPr varScale="1">
        <p:scale>
          <a:sx n="25" d="100"/>
          <a:sy n="25" d="100"/>
        </p:scale>
        <p:origin x="16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115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0B71C-A59F-6530-A411-5FC758823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BC39D7-EE6E-02CD-C2E7-252A5FE0A7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70D086-4030-B8AD-7547-53F78BE3D2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BE080-1896-69C4-3EC9-21E33CE8E7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4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65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66.svg"/><Relationship Id="rId9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eg"/><Relationship Id="rId7" Type="http://schemas.openxmlformats.org/officeDocument/2006/relationships/image" Target="../media/image9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svg"/><Relationship Id="rId4" Type="http://schemas.openxmlformats.org/officeDocument/2006/relationships/image" Target="../media/image90.png"/><Relationship Id="rId9" Type="http://schemas.openxmlformats.org/officeDocument/2006/relationships/image" Target="../media/image9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openxmlformats.org/officeDocument/2006/relationships/image" Target="../media/image24.svg"/><Relationship Id="rId4" Type="http://schemas.openxmlformats.org/officeDocument/2006/relationships/image" Target="../media/image20.sv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3" Type="http://schemas.openxmlformats.org/officeDocument/2006/relationships/image" Target="../media/image29.png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8.svg"/><Relationship Id="rId15" Type="http://schemas.openxmlformats.org/officeDocument/2006/relationships/image" Target="../media/image39.svg"/><Relationship Id="rId23" Type="http://schemas.openxmlformats.org/officeDocument/2006/relationships/image" Target="../media/image47.sv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4" Type="http://schemas.openxmlformats.org/officeDocument/2006/relationships/image" Target="../media/image27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11" Type="http://schemas.openxmlformats.org/officeDocument/2006/relationships/image" Target="../media/image59.png"/><Relationship Id="rId5" Type="http://schemas.openxmlformats.org/officeDocument/2006/relationships/image" Target="../media/image27.png"/><Relationship Id="rId15" Type="http://schemas.openxmlformats.org/officeDocument/2006/relationships/image" Target="../media/image63.png"/><Relationship Id="rId10" Type="http://schemas.openxmlformats.org/officeDocument/2006/relationships/image" Target="../media/image58.svg"/><Relationship Id="rId4" Type="http://schemas.openxmlformats.org/officeDocument/2006/relationships/image" Target="../media/image54.svg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sv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27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4722" y="787688"/>
            <a:ext cx="12014170" cy="9014842"/>
          </a:xfrm>
          <a:prstGeom prst="rect">
            <a:avLst/>
          </a:prstGeom>
        </p:spPr>
      </p:pic>
      <p:pic>
        <p:nvPicPr>
          <p:cNvPr id="3" name="Vector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205732" y="6879392"/>
            <a:ext cx="10084064" cy="3410800"/>
          </a:xfrm>
          <a:prstGeom prst="rect">
            <a:avLst/>
          </a:prstGeom>
        </p:spPr>
      </p:pic>
      <p:pic>
        <p:nvPicPr>
          <p:cNvPr id="4" name="Vector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205731" y="420539"/>
            <a:ext cx="10085626" cy="5786206"/>
          </a:xfrm>
          <a:prstGeom prst="rect">
            <a:avLst/>
          </a:prstGeom>
        </p:spPr>
      </p:pic>
      <p:pic>
        <p:nvPicPr>
          <p:cNvPr id="5" name="masen_logo_bg-charcoal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4270069" y="754698"/>
            <a:ext cx="3305330" cy="429774"/>
          </a:xfrm>
          <a:prstGeom prst="rect">
            <a:avLst/>
          </a:prstGeom>
        </p:spPr>
      </p:pic>
      <p:sp>
        <p:nvSpPr>
          <p:cNvPr id="6" name="Environmental Federation of Oklahoma 2025 Annual Meeting and Trade Show"/>
          <p:cNvSpPr/>
          <p:nvPr/>
        </p:nvSpPr>
        <p:spPr>
          <a:xfrm>
            <a:off x="8598568" y="2714490"/>
            <a:ext cx="9830005" cy="22589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83333"/>
              </a:lnSpc>
              <a:buNone/>
            </a:pPr>
            <a:r>
              <a:rPr lang="en-US" sz="4800" kern="0" spc="-150" dirty="0">
                <a:solidFill>
                  <a:srgbClr val="E0E0DB"/>
                </a:solidFill>
                <a:latin typeface="Roobert PRO Light" pitchFamily="34" charset="0"/>
                <a:ea typeface="Roobert PRO Light" pitchFamily="34" charset="-122"/>
                <a:cs typeface="Roobert PRO Light" pitchFamily="34" charset="-120"/>
              </a:rPr>
              <a:t>Carolinas Air Pollution Control Association </a:t>
            </a:r>
          </a:p>
          <a:p>
            <a:pPr marL="0" indent="0">
              <a:lnSpc>
                <a:spcPct val="83333"/>
              </a:lnSpc>
              <a:buNone/>
            </a:pPr>
            <a:r>
              <a:rPr lang="en-US" sz="4800" kern="0" spc="-150" dirty="0">
                <a:solidFill>
                  <a:srgbClr val="E0E0DB"/>
                </a:solidFill>
                <a:latin typeface="Roobert PRO Light" pitchFamily="34" charset="0"/>
                <a:ea typeface="Roobert PRO Light" pitchFamily="34" charset="-122"/>
                <a:cs typeface="Roobert PRO Light" pitchFamily="34" charset="-120"/>
              </a:rPr>
              <a:t>Fall 2025 Meeting 
</a:t>
            </a:r>
            <a:endParaRPr lang="en-US" sz="4800" dirty="0"/>
          </a:p>
        </p:txBody>
      </p:sp>
      <p:sp>
        <p:nvSpPr>
          <p:cNvPr id="7" name="Using IOT to Automate Data Collection to Enable Better Operational Decisions"/>
          <p:cNvSpPr/>
          <p:nvPr/>
        </p:nvSpPr>
        <p:spPr>
          <a:xfrm>
            <a:off x="10277475" y="4324466"/>
            <a:ext cx="7410563" cy="648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83333"/>
              </a:lnSpc>
              <a:buNone/>
            </a:pPr>
            <a:r>
              <a:rPr lang="en-US" sz="3000" kern="0" spc="-150" dirty="0">
                <a:solidFill>
                  <a:srgbClr val="E0E0DB"/>
                </a:solidFill>
                <a:latin typeface="Roobert PRO Light" pitchFamily="34" charset="0"/>
                <a:ea typeface="Roobert PRO Light" pitchFamily="34" charset="-122"/>
                <a:cs typeface="Roobert PRO Light" pitchFamily="34" charset="-120"/>
              </a:rPr>
              <a:t>Using IOT to Automate Data Collection to Enable Better Operational Decisions</a:t>
            </a:r>
            <a:endParaRPr lang="en-US" sz="3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ame 40356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75130" y="0"/>
            <a:ext cx="12412870" cy="10288869"/>
          </a:xfrm>
          <a:prstGeom prst="rect">
            <a:avLst/>
          </a:prstGeom>
        </p:spPr>
      </p:pic>
      <p:pic>
        <p:nvPicPr>
          <p:cNvPr id="3" name="masen_logo_bg-sand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66" y="669726"/>
            <a:ext cx="285850" cy="285850"/>
          </a:xfrm>
          <a:prstGeom prst="rect">
            <a:avLst/>
          </a:prstGeom>
        </p:spPr>
      </p:pic>
      <p:pic>
        <p:nvPicPr>
          <p:cNvPr id="4" name="Group 4028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20652" y="4703655"/>
            <a:ext cx="13849349" cy="3938596"/>
          </a:xfrm>
          <a:prstGeom prst="rect">
            <a:avLst/>
          </a:prstGeom>
        </p:spPr>
      </p:pic>
      <p:sp>
        <p:nvSpPr>
          <p:cNvPr id="5" name="Masen delivers end-to-end industrial data servicesfrom design and installation to integration and ongoing support"/>
          <p:cNvSpPr/>
          <p:nvPr/>
        </p:nvSpPr>
        <p:spPr>
          <a:xfrm>
            <a:off x="1305458" y="3058452"/>
            <a:ext cx="11687335" cy="9164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333"/>
              </a:lnSpc>
              <a:buNone/>
            </a:pPr>
            <a:r>
              <a:rPr lang="en-US" sz="3600" kern="0" spc="-150" dirty="0">
                <a:solidFill>
                  <a:srgbClr val="E0E0DB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Masen delivers end-to-end industrial data services—from design and installation to integration and ongoing support. </a:t>
            </a:r>
            <a:endParaRPr lang="en-US" sz="3600" dirty="0"/>
          </a:p>
        </p:txBody>
      </p:sp>
      <p:sp>
        <p:nvSpPr>
          <p:cNvPr id="6" name="Design"/>
          <p:cNvSpPr/>
          <p:nvPr/>
        </p:nvSpPr>
        <p:spPr>
          <a:xfrm>
            <a:off x="1879783" y="5712421"/>
            <a:ext cx="2404349" cy="4289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3333"/>
              </a:lnSpc>
              <a:spcAft>
                <a:spcPts val="561"/>
              </a:spcAft>
              <a:buNone/>
            </a:pPr>
            <a:r>
              <a:rPr lang="en-US" sz="4800" kern="0" spc="-150" dirty="0">
                <a:solidFill>
                  <a:srgbClr val="E0E0DB"/>
                </a:solidFill>
                <a:latin typeface="Roobert PRO Light" pitchFamily="34" charset="0"/>
                <a:ea typeface="Roobert PRO Light" pitchFamily="34" charset="-122"/>
                <a:cs typeface="Roobert PRO Light" pitchFamily="34" charset="-120"/>
              </a:rPr>
              <a:t>Design</a:t>
            </a:r>
            <a:endParaRPr lang="en-US" sz="4800" dirty="0"/>
          </a:p>
        </p:txBody>
      </p:sp>
      <p:sp>
        <p:nvSpPr>
          <p:cNvPr id="7" name="Build"/>
          <p:cNvSpPr/>
          <p:nvPr/>
        </p:nvSpPr>
        <p:spPr>
          <a:xfrm>
            <a:off x="6644558" y="5712421"/>
            <a:ext cx="1809500" cy="4288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3333"/>
              </a:lnSpc>
              <a:spcAft>
                <a:spcPts val="561"/>
              </a:spcAft>
              <a:buNone/>
            </a:pPr>
            <a:r>
              <a:rPr lang="en-US" sz="4800" kern="0" spc="-150" dirty="0">
                <a:solidFill>
                  <a:srgbClr val="E0E0DB"/>
                </a:solidFill>
                <a:latin typeface="Roobert PRO Light" pitchFamily="34" charset="0"/>
                <a:ea typeface="Roobert PRO Light" pitchFamily="34" charset="-122"/>
                <a:cs typeface="Roobert PRO Light" pitchFamily="34" charset="-120"/>
              </a:rPr>
              <a:t>Build</a:t>
            </a:r>
            <a:endParaRPr lang="en-US" sz="4800" dirty="0"/>
          </a:p>
        </p:txBody>
      </p:sp>
      <p:sp>
        <p:nvSpPr>
          <p:cNvPr id="8" name="Support"/>
          <p:cNvSpPr/>
          <p:nvPr/>
        </p:nvSpPr>
        <p:spPr>
          <a:xfrm>
            <a:off x="10884390" y="5691987"/>
            <a:ext cx="2628409" cy="4289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3333"/>
              </a:lnSpc>
              <a:spcAft>
                <a:spcPts val="561"/>
              </a:spcAft>
              <a:buNone/>
            </a:pPr>
            <a:r>
              <a:rPr lang="en-US" sz="4800" kern="0" spc="-150" dirty="0">
                <a:solidFill>
                  <a:srgbClr val="E0E0DB"/>
                </a:solidFill>
                <a:latin typeface="Roobert PRO Light" pitchFamily="34" charset="0"/>
                <a:ea typeface="Roobert PRO Light" pitchFamily="34" charset="-122"/>
                <a:cs typeface="Roobert PRO Light" pitchFamily="34" charset="-120"/>
              </a:rPr>
              <a:t>Support</a:t>
            </a:r>
            <a:endParaRPr lang="en-US" sz="4800" dirty="0"/>
          </a:p>
        </p:txBody>
      </p:sp>
      <p:sp>
        <p:nvSpPr>
          <p:cNvPr id="9" name="assess"/>
          <p:cNvSpPr/>
          <p:nvPr/>
        </p:nvSpPr>
        <p:spPr>
          <a:xfrm>
            <a:off x="1810520" y="6752157"/>
            <a:ext cx="590633" cy="4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333"/>
              </a:lnSpc>
              <a:spcAft>
                <a:spcPts val="499"/>
              </a:spcAft>
              <a:buNone/>
            </a:pPr>
            <a:r>
              <a:rPr lang="en-US" sz="1500" dirty="0">
                <a:solidFill>
                  <a:srgbClr val="E0E0DB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assess</a:t>
            </a:r>
            <a:endParaRPr lang="en-US" sz="1500" dirty="0"/>
          </a:p>
        </p:txBody>
      </p:sp>
      <p:sp>
        <p:nvSpPr>
          <p:cNvPr id="10" name="propose"/>
          <p:cNvSpPr/>
          <p:nvPr/>
        </p:nvSpPr>
        <p:spPr>
          <a:xfrm>
            <a:off x="2538982" y="7369170"/>
            <a:ext cx="743033" cy="476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333"/>
              </a:lnSpc>
              <a:spcAft>
                <a:spcPts val="499"/>
              </a:spcAft>
              <a:buNone/>
            </a:pPr>
            <a:r>
              <a:rPr lang="en-US" sz="1500" dirty="0">
                <a:solidFill>
                  <a:srgbClr val="E0E0DB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propose</a:t>
            </a:r>
            <a:endParaRPr lang="en-US" sz="1500" dirty="0"/>
          </a:p>
        </p:txBody>
      </p:sp>
      <p:sp>
        <p:nvSpPr>
          <p:cNvPr id="11" name="coordinate"/>
          <p:cNvSpPr/>
          <p:nvPr/>
        </p:nvSpPr>
        <p:spPr>
          <a:xfrm>
            <a:off x="6213743" y="6663132"/>
            <a:ext cx="971633" cy="476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333"/>
              </a:lnSpc>
              <a:spcAft>
                <a:spcPts val="499"/>
              </a:spcAft>
              <a:buNone/>
            </a:pPr>
            <a:r>
              <a:rPr lang="en-US" sz="1500" dirty="0">
                <a:solidFill>
                  <a:srgbClr val="E0E0DB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coordinate</a:t>
            </a:r>
            <a:endParaRPr lang="en-US" sz="1500" dirty="0"/>
          </a:p>
        </p:txBody>
      </p:sp>
      <p:sp>
        <p:nvSpPr>
          <p:cNvPr id="12" name="train"/>
          <p:cNvSpPr/>
          <p:nvPr/>
        </p:nvSpPr>
        <p:spPr>
          <a:xfrm>
            <a:off x="11069478" y="6849751"/>
            <a:ext cx="419183" cy="476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333"/>
              </a:lnSpc>
              <a:spcAft>
                <a:spcPts val="499"/>
              </a:spcAft>
              <a:buNone/>
            </a:pPr>
            <a:r>
              <a:rPr lang="en-US" sz="1500" dirty="0">
                <a:solidFill>
                  <a:srgbClr val="E0E0DB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train</a:t>
            </a:r>
            <a:endParaRPr lang="en-US" sz="1500" dirty="0"/>
          </a:p>
        </p:txBody>
      </p:sp>
      <p:sp>
        <p:nvSpPr>
          <p:cNvPr id="13" name="maintain"/>
          <p:cNvSpPr/>
          <p:nvPr/>
        </p:nvSpPr>
        <p:spPr>
          <a:xfrm>
            <a:off x="11731718" y="7411626"/>
            <a:ext cx="781133" cy="476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333"/>
              </a:lnSpc>
              <a:spcAft>
                <a:spcPts val="499"/>
              </a:spcAft>
              <a:buNone/>
            </a:pPr>
            <a:r>
              <a:rPr lang="en-US" sz="1500" dirty="0">
                <a:solidFill>
                  <a:srgbClr val="E0E0DB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maintain</a:t>
            </a:r>
            <a:endParaRPr lang="en-US" sz="1500" dirty="0"/>
          </a:p>
        </p:txBody>
      </p:sp>
      <p:sp>
        <p:nvSpPr>
          <p:cNvPr id="14" name="procure"/>
          <p:cNvSpPr/>
          <p:nvPr/>
        </p:nvSpPr>
        <p:spPr>
          <a:xfrm>
            <a:off x="5319814" y="6442942"/>
            <a:ext cx="704933" cy="476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333"/>
              </a:lnSpc>
              <a:spcAft>
                <a:spcPts val="499"/>
              </a:spcAft>
              <a:buNone/>
            </a:pPr>
            <a:r>
              <a:rPr lang="en-US" sz="1500" dirty="0">
                <a:solidFill>
                  <a:srgbClr val="E0E0DB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procure</a:t>
            </a:r>
            <a:endParaRPr lang="en-US" sz="1500" dirty="0"/>
          </a:p>
        </p:txBody>
      </p:sp>
      <p:sp>
        <p:nvSpPr>
          <p:cNvPr id="15" name="assemble"/>
          <p:cNvSpPr/>
          <p:nvPr/>
        </p:nvSpPr>
        <p:spPr>
          <a:xfrm>
            <a:off x="7107757" y="7379398"/>
            <a:ext cx="847808" cy="4763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333"/>
              </a:lnSpc>
              <a:spcAft>
                <a:spcPts val="499"/>
              </a:spcAft>
              <a:buNone/>
            </a:pPr>
            <a:r>
              <a:rPr lang="en-US" sz="1500" dirty="0">
                <a:solidFill>
                  <a:srgbClr val="E0E0DB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assemble</a:t>
            </a:r>
            <a:endParaRPr lang="en-US" sz="1500" dirty="0"/>
          </a:p>
        </p:txBody>
      </p:sp>
      <p:sp>
        <p:nvSpPr>
          <p:cNvPr id="16" name="install"/>
          <p:cNvSpPr/>
          <p:nvPr/>
        </p:nvSpPr>
        <p:spPr>
          <a:xfrm>
            <a:off x="8454058" y="7070636"/>
            <a:ext cx="533483" cy="47634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08333"/>
              </a:lnSpc>
              <a:spcAft>
                <a:spcPts val="499"/>
              </a:spcAft>
              <a:buNone/>
            </a:pPr>
            <a:r>
              <a:rPr lang="en-US" sz="1500" dirty="0">
                <a:solidFill>
                  <a:srgbClr val="E0E0DB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install</a:t>
            </a:r>
            <a:endParaRPr lang="en-US" sz="1500" dirty="0"/>
          </a:p>
        </p:txBody>
      </p:sp>
      <p:sp>
        <p:nvSpPr>
          <p:cNvPr id="17" name="design"/>
          <p:cNvSpPr/>
          <p:nvPr/>
        </p:nvSpPr>
        <p:spPr>
          <a:xfrm>
            <a:off x="4139066" y="6850912"/>
            <a:ext cx="695743" cy="476368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08333"/>
              </a:lnSpc>
              <a:spcAft>
                <a:spcPts val="499"/>
              </a:spcAft>
              <a:buNone/>
            </a:pPr>
            <a:r>
              <a:rPr lang="en-US" sz="1500" dirty="0">
                <a:solidFill>
                  <a:srgbClr val="E0E0DB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design</a:t>
            </a:r>
            <a:endParaRPr lang="en-US" sz="1500" dirty="0"/>
          </a:p>
        </p:txBody>
      </p:sp>
      <p:sp>
        <p:nvSpPr>
          <p:cNvPr id="18" name="integrate"/>
          <p:cNvSpPr/>
          <p:nvPr/>
        </p:nvSpPr>
        <p:spPr>
          <a:xfrm>
            <a:off x="10065158" y="6464128"/>
            <a:ext cx="819233" cy="476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333"/>
              </a:lnSpc>
              <a:spcAft>
                <a:spcPts val="499"/>
              </a:spcAft>
              <a:buNone/>
            </a:pPr>
            <a:r>
              <a:rPr lang="en-US" sz="1500" dirty="0">
                <a:solidFill>
                  <a:srgbClr val="E0E0DB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integrate</a:t>
            </a:r>
            <a:endParaRPr lang="en-US" sz="1500" dirty="0"/>
          </a:p>
        </p:txBody>
      </p:sp>
      <p:sp>
        <p:nvSpPr>
          <p:cNvPr id="19" name="Why it Matters">
            <a:extLst>
              <a:ext uri="{FF2B5EF4-FFF2-40B4-BE49-F238E27FC236}">
                <a16:creationId xmlns:a16="http://schemas.microsoft.com/office/drawing/2014/main" id="{56FA779B-ACCC-F799-6D97-197732BB8F90}"/>
              </a:ext>
            </a:extLst>
          </p:cNvPr>
          <p:cNvSpPr/>
          <p:nvPr/>
        </p:nvSpPr>
        <p:spPr>
          <a:xfrm>
            <a:off x="1143121" y="688370"/>
            <a:ext cx="7504933" cy="427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000" b="1" kern="0" spc="-150" dirty="0">
                <a:solidFill>
                  <a:srgbClr val="F2F2F2"/>
                </a:solidFill>
                <a:latin typeface="Roobert PRO Bold" pitchFamily="34" charset="0"/>
                <a:ea typeface="Roobert PRO Bold" pitchFamily="34" charset="-122"/>
              </a:rPr>
              <a:t>How we are helping sites transform their operations </a:t>
            </a:r>
            <a:endParaRPr lang="en-US" sz="3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93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84366" y="0"/>
            <a:ext cx="7705430" cy="10288344"/>
          </a:xfrm>
          <a:prstGeom prst="rect">
            <a:avLst/>
          </a:prstGeom>
        </p:spPr>
      </p:pic>
      <p:pic>
        <p:nvPicPr>
          <p:cNvPr id="3" name="masen_logo_bg-sand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66" y="669726"/>
            <a:ext cx="285850" cy="285850"/>
          </a:xfrm>
          <a:prstGeom prst="rect">
            <a:avLst/>
          </a:prstGeom>
        </p:spPr>
      </p:pic>
      <p:sp>
        <p:nvSpPr>
          <p:cNvPr id="4" name="Use Cases"/>
          <p:cNvSpPr/>
          <p:nvPr/>
        </p:nvSpPr>
        <p:spPr>
          <a:xfrm>
            <a:off x="667030" y="1608618"/>
            <a:ext cx="2162233" cy="3337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3333"/>
              </a:lnSpc>
              <a:spcAft>
                <a:spcPts val="561"/>
              </a:spcAft>
              <a:buNone/>
            </a:pPr>
            <a:r>
              <a:rPr lang="en-US" sz="3750" kern="0" spc="-150" dirty="0">
                <a:solidFill>
                  <a:srgbClr val="E0E0DB"/>
                </a:solidFill>
                <a:latin typeface="Roobert PRO Light" pitchFamily="34" charset="0"/>
                <a:ea typeface="Roobert PRO Light" pitchFamily="34" charset="-122"/>
                <a:cs typeface="Roobert PRO Light" pitchFamily="34" charset="-120"/>
              </a:rPr>
              <a:t>Use Cases</a:t>
            </a:r>
            <a:endParaRPr lang="en-US" sz="3750" dirty="0"/>
          </a:p>
        </p:txBody>
      </p:sp>
      <p:sp>
        <p:nvSpPr>
          <p:cNvPr id="5" name="Environmental Weather Stormwater outfalls Water analysis Pond level Flow Fence line Video Secondary containment"/>
          <p:cNvSpPr/>
          <p:nvPr/>
        </p:nvSpPr>
        <p:spPr>
          <a:xfrm>
            <a:off x="599952" y="2281894"/>
            <a:ext cx="3464048" cy="24865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2800" b="1" u="sng" dirty="0">
                <a:solidFill>
                  <a:srgbClr val="E0E0DB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Environmental</a:t>
            </a:r>
            <a:r>
              <a:rPr lang="en-US" sz="2800" b="1" dirty="0">
                <a:solidFill>
                  <a:srgbClr val="E0E0DB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</a:p>
          <a:p>
            <a:pPr marL="0" indent="0" algn="l">
              <a:lnSpc>
                <a:spcPts val="2175"/>
              </a:lnSpc>
              <a:buNone/>
            </a:pPr>
            <a:r>
              <a:rPr lang="en-US" sz="2800" b="1" dirty="0">
                <a:solidFill>
                  <a:srgbClr val="E0E0DB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
</a:t>
            </a:r>
            <a:r>
              <a:rPr lang="en-US" sz="2800" dirty="0">
                <a:solidFill>
                  <a:srgbClr val="E0E0DB"/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Weather
Stormwater outfalls
Water analysis
Pond level
Flow
Fence line
Video 
Secondary containment</a:t>
            </a:r>
            <a:endParaRPr lang="en-US" sz="2800" dirty="0"/>
          </a:p>
        </p:txBody>
      </p:sp>
      <p:sp>
        <p:nvSpPr>
          <p:cNvPr id="6" name="Asset  Equipment Run status engine motor pump etc CEMs system data Drum tank and silo level Bin level Landfill assets Dumpster level Clarifier sludge depth"/>
          <p:cNvSpPr/>
          <p:nvPr/>
        </p:nvSpPr>
        <p:spPr>
          <a:xfrm>
            <a:off x="4582523" y="2289803"/>
            <a:ext cx="4248584" cy="2486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2800" b="1" u="sng" dirty="0">
                <a:solidFill>
                  <a:srgbClr val="E0E0DB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Asset &amp; Equipment</a:t>
            </a:r>
          </a:p>
          <a:p>
            <a:pPr marL="0" indent="0" algn="l">
              <a:lnSpc>
                <a:spcPts val="2175"/>
              </a:lnSpc>
              <a:buNone/>
            </a:pPr>
            <a:r>
              <a:rPr lang="en-US" sz="2800" b="1" u="sng" dirty="0">
                <a:solidFill>
                  <a:srgbClr val="E0E0DB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800" b="1" dirty="0">
                <a:solidFill>
                  <a:srgbClr val="E0E0DB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
</a:t>
            </a:r>
            <a:r>
              <a:rPr lang="en-US" sz="2800" dirty="0">
                <a:solidFill>
                  <a:srgbClr val="E0E0DB"/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Run status (engine, motor, pump, etc.)
CEM’s system data
Drum, tank, and silo level
Bin level
Landfill assets
Dumpster level
Clarifier sludge depth</a:t>
            </a:r>
            <a:endParaRPr lang="en-US" sz="2800" dirty="0"/>
          </a:p>
        </p:txBody>
      </p:sp>
      <p:sp>
        <p:nvSpPr>
          <p:cNvPr id="7" name="Process  Operations Differential and line pressure Temperature Fugitive emissions Flow rate Leak detections Inventory levels Fuel usage Additive usage"/>
          <p:cNvSpPr/>
          <p:nvPr/>
        </p:nvSpPr>
        <p:spPr>
          <a:xfrm>
            <a:off x="9181976" y="2280307"/>
            <a:ext cx="4248583" cy="2486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2800" b="1" u="sng" dirty="0">
                <a:solidFill>
                  <a:srgbClr val="E0E0DB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Process &amp; Operations</a:t>
            </a:r>
          </a:p>
          <a:p>
            <a:pPr marL="0" indent="0" algn="l">
              <a:lnSpc>
                <a:spcPts val="2175"/>
              </a:lnSpc>
              <a:buNone/>
            </a:pPr>
            <a:r>
              <a:rPr lang="en-US" sz="2800" b="1" dirty="0">
                <a:solidFill>
                  <a:srgbClr val="E0E0DB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
</a:t>
            </a:r>
            <a:r>
              <a:rPr lang="en-US" sz="2800" dirty="0">
                <a:solidFill>
                  <a:srgbClr val="E0E0DB"/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Differential and line pressure
Temperature
Fugitive emissions
Flow rate
Leak detections
Inventory levels
Fuel usage
Additive usage</a:t>
            </a:r>
            <a:endParaRPr lang="en-US" sz="2800" dirty="0"/>
          </a:p>
        </p:txBody>
      </p:sp>
      <p:sp>
        <p:nvSpPr>
          <p:cNvPr id="8" name="Industries"/>
          <p:cNvSpPr/>
          <p:nvPr/>
        </p:nvSpPr>
        <p:spPr>
          <a:xfrm>
            <a:off x="667742" y="5685431"/>
            <a:ext cx="2028883" cy="3337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3333"/>
              </a:lnSpc>
              <a:spcAft>
                <a:spcPts val="561"/>
              </a:spcAft>
              <a:buNone/>
            </a:pPr>
            <a:r>
              <a:rPr lang="en-US" sz="3750" kern="0" spc="-150" dirty="0">
                <a:solidFill>
                  <a:srgbClr val="E0E0DB"/>
                </a:solidFill>
                <a:latin typeface="Roobert PRO Light" pitchFamily="34" charset="0"/>
                <a:ea typeface="Roobert PRO Light" pitchFamily="34" charset="-122"/>
                <a:cs typeface="Roobert PRO Light" pitchFamily="34" charset="-120"/>
              </a:rPr>
              <a:t>Industries</a:t>
            </a:r>
            <a:endParaRPr lang="en-US" sz="3750" dirty="0"/>
          </a:p>
        </p:txBody>
      </p:sp>
      <p:sp>
        <p:nvSpPr>
          <p:cNvPr id="9" name="Energy Manufacturing Building products Glass and Metals Forest products Mining Chemicals Fertilizer and Ag"/>
          <p:cNvSpPr/>
          <p:nvPr/>
        </p:nvSpPr>
        <p:spPr>
          <a:xfrm>
            <a:off x="953609" y="6358728"/>
            <a:ext cx="2600711" cy="2210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2800" dirty="0">
                <a:solidFill>
                  <a:srgbClr val="E0E0DB"/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Energy
Manufacturing
Building products
Glass and Metals
Forest products
Mining
Chemicals
Fertilizer and Ag</a:t>
            </a:r>
            <a:endParaRPr lang="en-US" sz="2800" dirty="0"/>
          </a:p>
        </p:txBody>
      </p:sp>
      <p:sp>
        <p:nvSpPr>
          <p:cNvPr id="10" name="Construction Industrial Transportation Technology Farming Municipal and Government"/>
          <p:cNvSpPr/>
          <p:nvPr/>
        </p:nvSpPr>
        <p:spPr>
          <a:xfrm>
            <a:off x="4730074" y="6358728"/>
            <a:ext cx="3276889" cy="1657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2800" dirty="0">
                <a:solidFill>
                  <a:srgbClr val="E0E0DB"/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Construction
Industrial
Transportation
Technology
Farming
Municipal and Government</a:t>
            </a:r>
            <a:endParaRPr lang="en-US" sz="2800" dirty="0"/>
          </a:p>
        </p:txBody>
      </p:sp>
      <p:sp>
        <p:nvSpPr>
          <p:cNvPr id="11" name="Services"/>
          <p:cNvSpPr/>
          <p:nvPr/>
        </p:nvSpPr>
        <p:spPr>
          <a:xfrm>
            <a:off x="9182601" y="5854401"/>
            <a:ext cx="1743133" cy="3336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3333"/>
              </a:lnSpc>
              <a:spcAft>
                <a:spcPts val="561"/>
              </a:spcAft>
              <a:buNone/>
            </a:pPr>
            <a:r>
              <a:rPr lang="en-US" sz="3750" kern="0" spc="-150" dirty="0">
                <a:solidFill>
                  <a:srgbClr val="E0E0DB"/>
                </a:solidFill>
                <a:latin typeface="Roobert PRO Light" pitchFamily="34" charset="0"/>
                <a:ea typeface="Roobert PRO Light" pitchFamily="34" charset="-122"/>
                <a:cs typeface="Roobert PRO Light" pitchFamily="34" charset="-120"/>
              </a:rPr>
              <a:t>Services</a:t>
            </a:r>
            <a:endParaRPr lang="en-US" sz="3750" dirty="0"/>
          </a:p>
        </p:txBody>
      </p:sp>
      <p:sp>
        <p:nvSpPr>
          <p:cNvPr id="12" name="Site assessment Solution design and curation Vendor management and procurement Project coordination Installation and setup Calibration Data integration Maintenance TurnaroundOutage support Top customer service"/>
          <p:cNvSpPr/>
          <p:nvPr/>
        </p:nvSpPr>
        <p:spPr>
          <a:xfrm>
            <a:off x="9182718" y="6525428"/>
            <a:ext cx="4553432" cy="2763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2800" dirty="0">
                <a:solidFill>
                  <a:srgbClr val="E0E0DB"/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Site assessment
Solution design and curation
Vendor management and procurement
Project coordination
Installation and setup
Calibration
Data integration
Maintenance
Turnaround/Outage support
Top customer service</a:t>
            </a:r>
            <a:endParaRPr lang="en-US" sz="2800" dirty="0"/>
          </a:p>
        </p:txBody>
      </p:sp>
      <p:sp>
        <p:nvSpPr>
          <p:cNvPr id="13" name="Experience"/>
          <p:cNvSpPr/>
          <p:nvPr/>
        </p:nvSpPr>
        <p:spPr>
          <a:xfrm>
            <a:off x="1143119" y="686532"/>
            <a:ext cx="3056922" cy="269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000" b="1" kern="0" spc="-150" dirty="0">
                <a:solidFill>
                  <a:srgbClr val="F2F2F2"/>
                </a:solidFill>
                <a:latin typeface="Roobert PRO Bold" pitchFamily="34" charset="0"/>
                <a:ea typeface="Roobert PRO Bold" pitchFamily="34" charset="-122"/>
              </a:rPr>
              <a:t>Data Automation</a:t>
            </a:r>
            <a:endParaRPr lang="en-US" sz="3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0B5A1A-FD14-8DA8-44F3-79C63A090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sen_logo_bg-sand" descr="preencoded.png">
            <a:extLst>
              <a:ext uri="{FF2B5EF4-FFF2-40B4-BE49-F238E27FC236}">
                <a16:creationId xmlns:a16="http://schemas.microsoft.com/office/drawing/2014/main" id="{3F0D08AB-18BB-EAE2-293A-94311CC7D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6866" y="669726"/>
            <a:ext cx="285850" cy="285850"/>
          </a:xfrm>
          <a:prstGeom prst="rect">
            <a:avLst/>
          </a:prstGeom>
        </p:spPr>
      </p:pic>
      <p:sp>
        <p:nvSpPr>
          <p:cNvPr id="9" name="Reliable actionable data streams Safer operations reduced costs and smarter insights Smooth running operations">
            <a:extLst>
              <a:ext uri="{FF2B5EF4-FFF2-40B4-BE49-F238E27FC236}">
                <a16:creationId xmlns:a16="http://schemas.microsoft.com/office/drawing/2014/main" id="{74AEEDB3-9ECE-D32F-1693-1C51969D0E96}"/>
              </a:ext>
            </a:extLst>
          </p:cNvPr>
          <p:cNvSpPr/>
          <p:nvPr/>
        </p:nvSpPr>
        <p:spPr>
          <a:xfrm>
            <a:off x="506073" y="1208868"/>
            <a:ext cx="14868932" cy="23362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b="1" kern="0" spc="-150" dirty="0">
                <a:solidFill>
                  <a:srgbClr val="E0E0DB"/>
                </a:solidFill>
                <a:latin typeface="Roobert PRO Bold" pitchFamily="34" charset="0"/>
                <a:ea typeface="Roobert PRO Bold" pitchFamily="34" charset="-122"/>
                <a:cs typeface="Roobert PRO Bold" pitchFamily="34" charset="-120"/>
              </a:rPr>
              <a:t>
</a:t>
            </a:r>
            <a:endParaRPr lang="en-US" sz="3600" dirty="0"/>
          </a:p>
        </p:txBody>
      </p:sp>
      <p:sp>
        <p:nvSpPr>
          <p:cNvPr id="27" name="wwwmasenpro">
            <a:extLst>
              <a:ext uri="{FF2B5EF4-FFF2-40B4-BE49-F238E27FC236}">
                <a16:creationId xmlns:a16="http://schemas.microsoft.com/office/drawing/2014/main" id="{863B1AC3-5607-A6B5-6E6A-B9D4B6E08C68}"/>
              </a:ext>
            </a:extLst>
          </p:cNvPr>
          <p:cNvSpPr/>
          <p:nvPr/>
        </p:nvSpPr>
        <p:spPr>
          <a:xfrm>
            <a:off x="15513132" y="9558548"/>
            <a:ext cx="1590703" cy="1621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kern="0" spc="-75" dirty="0">
                <a:solidFill>
                  <a:srgbClr val="E0E0DB"/>
                </a:solidFill>
                <a:latin typeface="Roobert PRO Light" pitchFamily="34" charset="0"/>
                <a:ea typeface="Roobert PRO Light" pitchFamily="34" charset="-122"/>
                <a:cs typeface="Roobert PRO Light" pitchFamily="34" charset="-120"/>
              </a:rPr>
              <a:t>www.masen.pro</a:t>
            </a:r>
            <a:endParaRPr lang="en-US" sz="1800" dirty="0"/>
          </a:p>
        </p:txBody>
      </p:sp>
      <p:sp>
        <p:nvSpPr>
          <p:cNvPr id="28" name="Why it Matters">
            <a:extLst>
              <a:ext uri="{FF2B5EF4-FFF2-40B4-BE49-F238E27FC236}">
                <a16:creationId xmlns:a16="http://schemas.microsoft.com/office/drawing/2014/main" id="{095D7ACC-4D60-A7D6-B04D-8F6D71111315}"/>
              </a:ext>
            </a:extLst>
          </p:cNvPr>
          <p:cNvSpPr/>
          <p:nvPr/>
        </p:nvSpPr>
        <p:spPr>
          <a:xfrm>
            <a:off x="1143120" y="688370"/>
            <a:ext cx="9544867" cy="520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200" b="1" kern="0" spc="-150" dirty="0">
                <a:solidFill>
                  <a:srgbClr val="F2F2F2"/>
                </a:solidFill>
                <a:latin typeface="Roobert PRO Bold" pitchFamily="34" charset="0"/>
                <a:ea typeface="Roobert PRO Bold" pitchFamily="34" charset="-122"/>
              </a:rPr>
              <a:t>Data Integration</a:t>
            </a:r>
            <a:endParaRPr lang="en-US" sz="3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EFCD60-F5C7-A138-8D4A-2221B158D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82" y="5881298"/>
            <a:ext cx="8271716" cy="36360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FDBD69-5E54-95F5-7BE9-45E79CFFB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7324" y="5881298"/>
            <a:ext cx="3449674" cy="1800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C504BD-4AE7-C26D-4BB8-AB905BC88F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1003" y="1454555"/>
            <a:ext cx="7772400" cy="4089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941FEC-39F1-0B11-A5D9-F01EDDF6E3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1003" y="5881298"/>
            <a:ext cx="7772400" cy="2951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462D3B-914B-8BD6-4FB4-0D58C56D63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282" y="1476074"/>
            <a:ext cx="8271716" cy="383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37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9795" cy="10290192"/>
          </a:xfrm>
          <a:prstGeom prst="rect">
            <a:avLst/>
          </a:prstGeom>
        </p:spPr>
      </p:pic>
      <p:pic>
        <p:nvPicPr>
          <p:cNvPr id="3" name="Vector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249725" y="6879542"/>
            <a:ext cx="11040070" cy="3410650"/>
          </a:xfrm>
          <a:prstGeom prst="rect">
            <a:avLst/>
          </a:prstGeom>
        </p:spPr>
      </p:pic>
      <p:pic>
        <p:nvPicPr>
          <p:cNvPr id="4" name="Vector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248204" y="0"/>
            <a:ext cx="11041591" cy="5786392"/>
          </a:xfrm>
          <a:prstGeom prst="rect">
            <a:avLst/>
          </a:prstGeom>
        </p:spPr>
      </p:pic>
      <p:pic>
        <p:nvPicPr>
          <p:cNvPr id="5" name="masen_logo_bg-charcoal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4270062" y="758496"/>
            <a:ext cx="3305325" cy="429779"/>
          </a:xfrm>
          <a:prstGeom prst="rect">
            <a:avLst/>
          </a:prstGeom>
        </p:spPr>
      </p:pic>
      <p:sp>
        <p:nvSpPr>
          <p:cNvPr id="6" name="Confidential and Proprietary  Property of Masen EOS"/>
          <p:cNvSpPr/>
          <p:nvPr/>
        </p:nvSpPr>
        <p:spPr>
          <a:xfrm>
            <a:off x="628650" y="9589388"/>
            <a:ext cx="3476643" cy="105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lnSpc>
                <a:spcPts val="1425"/>
              </a:lnSpc>
              <a:buNone/>
            </a:pPr>
            <a:r>
              <a:rPr lang="en-US" sz="1200" kern="0" spc="-75" dirty="0">
                <a:solidFill>
                  <a:srgbClr val="E0E0DB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Confidential and Proprietary | Property of Masen EOS</a:t>
            </a:r>
            <a:endParaRPr lang="en-US" sz="1200" dirty="0"/>
          </a:p>
        </p:txBody>
      </p:sp>
      <p:sp>
        <p:nvSpPr>
          <p:cNvPr id="7" name="wwwmasenpro"/>
          <p:cNvSpPr/>
          <p:nvPr/>
        </p:nvSpPr>
        <p:spPr>
          <a:xfrm>
            <a:off x="15513132" y="9558548"/>
            <a:ext cx="1590703" cy="1621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1667"/>
              </a:lnSpc>
              <a:buNone/>
            </a:pPr>
            <a:r>
              <a:rPr lang="en-US" sz="1800" kern="0" spc="-75" dirty="0">
                <a:solidFill>
                  <a:srgbClr val="E0E0DB"/>
                </a:solidFill>
                <a:latin typeface="Roobert PRO Light" pitchFamily="34" charset="0"/>
                <a:ea typeface="Roobert PRO Light" pitchFamily="34" charset="-122"/>
                <a:cs typeface="Roobert PRO Light" pitchFamily="34" charset="-120"/>
              </a:rPr>
              <a:t>www.masen.pro</a:t>
            </a:r>
            <a:endParaRPr lang="en-US" sz="1800" dirty="0"/>
          </a:p>
        </p:txBody>
      </p:sp>
      <p:sp>
        <p:nvSpPr>
          <p:cNvPr id="8" name="Thank you"/>
          <p:cNvSpPr/>
          <p:nvPr/>
        </p:nvSpPr>
        <p:spPr>
          <a:xfrm>
            <a:off x="8734425" y="2446263"/>
            <a:ext cx="8846730" cy="5730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83333"/>
              </a:lnSpc>
              <a:buNone/>
            </a:pPr>
            <a:r>
              <a:rPr lang="en-US" sz="6375" kern="0" spc="-225" dirty="0">
                <a:solidFill>
                  <a:srgbClr val="E0E0DB"/>
                </a:solidFill>
                <a:latin typeface="Roobert PRO Light" pitchFamily="34" charset="0"/>
                <a:ea typeface="Roobert PRO Light" pitchFamily="34" charset="-122"/>
                <a:cs typeface="Roobert PRO Light" pitchFamily="34" charset="-120"/>
              </a:rPr>
              <a:t>Thank you!</a:t>
            </a:r>
            <a:endParaRPr lang="en-US" sz="637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sen_logo_bg-sand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6862" y="669726"/>
            <a:ext cx="285851" cy="285850"/>
          </a:xfrm>
          <a:prstGeom prst="rect">
            <a:avLst/>
          </a:prstGeom>
        </p:spPr>
      </p:pic>
      <p:pic>
        <p:nvPicPr>
          <p:cNvPr id="3" name="Group 40259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857663" y="0"/>
            <a:ext cx="7432133" cy="10290192"/>
          </a:xfrm>
          <a:prstGeom prst="rect">
            <a:avLst/>
          </a:prstGeom>
        </p:spPr>
      </p:pic>
      <p:pic>
        <p:nvPicPr>
          <p:cNvPr id="4" name="Rectangle 1847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392394" y="4219076"/>
            <a:ext cx="5877580" cy="1878476"/>
          </a:xfrm>
          <a:prstGeom prst="rect">
            <a:avLst/>
          </a:prstGeom>
        </p:spPr>
      </p:pic>
      <p:pic>
        <p:nvPicPr>
          <p:cNvPr id="5" name="image-21 1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772054" y="1572105"/>
            <a:ext cx="6384347" cy="7441253"/>
          </a:xfrm>
          <a:prstGeom prst="rect">
            <a:avLst/>
          </a:prstGeom>
        </p:spPr>
      </p:pic>
      <p:sp>
        <p:nvSpPr>
          <p:cNvPr id="6" name="Brooks Butler Commercial Operations Director brooksbutlerkochcccom"/>
          <p:cNvSpPr/>
          <p:nvPr/>
        </p:nvSpPr>
        <p:spPr>
          <a:xfrm>
            <a:off x="9830581" y="4524568"/>
            <a:ext cx="7382060" cy="1058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333"/>
              </a:lnSpc>
              <a:buNone/>
            </a:pPr>
            <a:r>
              <a:rPr lang="en-US" sz="3600" b="1" kern="0" spc="-150" dirty="0">
                <a:solidFill>
                  <a:srgbClr val="E0E0DB"/>
                </a:solidFill>
                <a:latin typeface="Roobert PRO Bold" pitchFamily="34" charset="0"/>
                <a:ea typeface="Roobert PRO Bold" pitchFamily="34" charset="-122"/>
                <a:cs typeface="Roobert PRO Bold" pitchFamily="34" charset="-120"/>
              </a:rPr>
              <a:t>Brooks Butler
</a:t>
            </a:r>
            <a:r>
              <a:rPr lang="en-US" sz="2700" kern="0" spc="-150" dirty="0">
                <a:solidFill>
                  <a:srgbClr val="E0E0DB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Commercial Operations Director
brooks.butler@kochcc.com</a:t>
            </a:r>
            <a:endParaRPr lang="en-US" sz="3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sen_logo_bg-sand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6862" y="669726"/>
            <a:ext cx="285851" cy="285850"/>
          </a:xfrm>
          <a:prstGeom prst="rect">
            <a:avLst/>
          </a:prstGeom>
        </p:spPr>
      </p:pic>
      <p:pic>
        <p:nvPicPr>
          <p:cNvPr id="3" name="Rectangle 1848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248711" y="1074784"/>
            <a:ext cx="9936926" cy="6737643"/>
          </a:xfrm>
          <a:prstGeom prst="rect">
            <a:avLst/>
          </a:prstGeom>
        </p:spPr>
      </p:pic>
      <p:pic>
        <p:nvPicPr>
          <p:cNvPr id="4" name="image 54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248878" y="2055859"/>
            <a:ext cx="9936915" cy="6709068"/>
          </a:xfrm>
          <a:prstGeom prst="rect">
            <a:avLst/>
          </a:prstGeom>
        </p:spPr>
      </p:pic>
      <p:pic>
        <p:nvPicPr>
          <p:cNvPr id="5" name="image 542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592023" y="1295609"/>
            <a:ext cx="3248201" cy="505959"/>
          </a:xfrm>
          <a:prstGeom prst="rect">
            <a:avLst/>
          </a:prstGeom>
        </p:spPr>
      </p:pic>
      <p:sp>
        <p:nvSpPr>
          <p:cNvPr id="6" name="We create innovative products and services that improve life responsibly Over 120000 employees across 60 countries Guided by Principle Based Management driving continuous growth Outperformed the SP 500 nearly 26 to 1 since 1961"/>
          <p:cNvSpPr/>
          <p:nvPr/>
        </p:nvSpPr>
        <p:spPr>
          <a:xfrm>
            <a:off x="408722" y="1548588"/>
            <a:ext cx="5991960" cy="42110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333"/>
              </a:lnSpc>
              <a:buNone/>
            </a:pPr>
            <a:r>
              <a:rPr lang="en-US" sz="2800" kern="0" spc="-75" dirty="0">
                <a:solidFill>
                  <a:srgbClr val="FFFFFF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We </a:t>
            </a:r>
            <a:r>
              <a:rPr lang="en-US" sz="3200" kern="0" spc="-75" dirty="0">
                <a:solidFill>
                  <a:srgbClr val="FFFFFF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create innovative products and services that improve life responsibly.</a:t>
            </a:r>
          </a:p>
          <a:p>
            <a:pPr marL="0" indent="0" algn="l">
              <a:lnSpc>
                <a:spcPct val="108333"/>
              </a:lnSpc>
              <a:buNone/>
            </a:pPr>
            <a:endParaRPr lang="en-US" sz="3200" kern="0" spc="-75" dirty="0">
              <a:solidFill>
                <a:srgbClr val="FFFFFF"/>
              </a:solidFill>
              <a:latin typeface="Roobert PRO Regular" pitchFamily="34" charset="0"/>
              <a:ea typeface="Roobert PRO Regular" pitchFamily="34" charset="-122"/>
              <a:cs typeface="Roobert PRO Regular" pitchFamily="34" charset="-120"/>
            </a:endParaRPr>
          </a:p>
          <a:p>
            <a:pPr marL="0" indent="0" algn="l">
              <a:lnSpc>
                <a:spcPct val="108333"/>
              </a:lnSpc>
              <a:buNone/>
            </a:pPr>
            <a:r>
              <a:rPr lang="en-US" sz="3200" kern="0" spc="-75" dirty="0">
                <a:solidFill>
                  <a:srgbClr val="FFFFFF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300 Manufacturing sites across the U.S. with approximately 100 more globally.</a:t>
            </a:r>
          </a:p>
          <a:p>
            <a:pPr marL="0" indent="0" algn="l">
              <a:lnSpc>
                <a:spcPct val="108333"/>
              </a:lnSpc>
              <a:buNone/>
            </a:pPr>
            <a:r>
              <a:rPr lang="en-US" sz="3200" kern="0" spc="-75" dirty="0">
                <a:solidFill>
                  <a:srgbClr val="FFFFFF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
Over 120,000 employees across ~60 countries.
Guided by Principle Based Management™, driving continuous growth.
Outperformed the S&amp;P 500 nearly 26 to 1 since 1961.</a:t>
            </a:r>
            <a:endParaRPr lang="en-US" sz="2400" dirty="0"/>
          </a:p>
        </p:txBody>
      </p:sp>
      <p:sp>
        <p:nvSpPr>
          <p:cNvPr id="7" name="Koch - Who We Are"/>
          <p:cNvSpPr/>
          <p:nvPr/>
        </p:nvSpPr>
        <p:spPr>
          <a:xfrm>
            <a:off x="1143112" y="688230"/>
            <a:ext cx="3295697" cy="2672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000" b="1" kern="0" spc="-150" dirty="0">
                <a:solidFill>
                  <a:srgbClr val="F2F2F2"/>
                </a:solidFill>
                <a:latin typeface="Roobert PRO Bold" pitchFamily="34" charset="0"/>
                <a:ea typeface="Roobert PRO Bold" pitchFamily="34" charset="-122"/>
                <a:cs typeface="Roobert PRO Bold" pitchFamily="34" charset="-120"/>
              </a:rPr>
              <a:t>Koch - Who We Are</a:t>
            </a:r>
            <a:endParaRPr lang="en-US" sz="3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oup 40259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57663" y="0"/>
            <a:ext cx="7432133" cy="10290192"/>
          </a:xfrm>
          <a:prstGeom prst="rect">
            <a:avLst/>
          </a:prstGeom>
        </p:spPr>
      </p:pic>
      <p:pic>
        <p:nvPicPr>
          <p:cNvPr id="3" name="masen_logo_bg-sand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62" y="669726"/>
            <a:ext cx="285851" cy="285850"/>
          </a:xfrm>
          <a:prstGeom prst="rect">
            <a:avLst/>
          </a:prstGeom>
        </p:spPr>
      </p:pic>
      <p:pic>
        <p:nvPicPr>
          <p:cNvPr id="4" name="Vector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429866" y="6410890"/>
            <a:ext cx="6838969" cy="211874"/>
          </a:xfrm>
          <a:prstGeom prst="rect">
            <a:avLst/>
          </a:prstGeom>
        </p:spPr>
      </p:pic>
      <p:pic>
        <p:nvPicPr>
          <p:cNvPr id="5" name="Vector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745191" y="6409439"/>
            <a:ext cx="6838969" cy="211874"/>
          </a:xfrm>
          <a:prstGeom prst="rect">
            <a:avLst/>
          </a:prstGeom>
        </p:spPr>
      </p:pic>
      <p:pic>
        <p:nvPicPr>
          <p:cNvPr id="6" name="image 106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34045" y="3388197"/>
            <a:ext cx="16422049" cy="2720357"/>
          </a:xfrm>
          <a:prstGeom prst="rect">
            <a:avLst/>
          </a:prstGeom>
        </p:spPr>
      </p:pic>
      <p:sp>
        <p:nvSpPr>
          <p:cNvPr id="7" name="wwwmasenpro"/>
          <p:cNvSpPr/>
          <p:nvPr/>
        </p:nvSpPr>
        <p:spPr>
          <a:xfrm>
            <a:off x="15513137" y="9558548"/>
            <a:ext cx="1590703" cy="1621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kern="0" spc="-75" dirty="0">
                <a:solidFill>
                  <a:srgbClr val="E0E0DB"/>
                </a:solidFill>
                <a:latin typeface="Roobert PRO Light" pitchFamily="34" charset="0"/>
                <a:ea typeface="Roobert PRO Light" pitchFamily="34" charset="-122"/>
                <a:cs typeface="Roobert PRO Light" pitchFamily="34" charset="-120"/>
              </a:rPr>
              <a:t>www.masen.pro</a:t>
            </a:r>
            <a:endParaRPr lang="en-US" sz="1800" dirty="0"/>
          </a:p>
        </p:txBody>
      </p:sp>
      <p:sp>
        <p:nvSpPr>
          <p:cNvPr id="8" name="Historical Environmental Monitoring"/>
          <p:cNvSpPr/>
          <p:nvPr/>
        </p:nvSpPr>
        <p:spPr>
          <a:xfrm>
            <a:off x="1143112" y="687752"/>
            <a:ext cx="6105572" cy="2677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000" b="1" kern="0" spc="-150" dirty="0">
                <a:solidFill>
                  <a:srgbClr val="F2F2F2"/>
                </a:solidFill>
                <a:latin typeface="Roobert PRO Bold" pitchFamily="34" charset="0"/>
                <a:ea typeface="Roobert PRO Bold" pitchFamily="34" charset="-122"/>
                <a:cs typeface="Roobert PRO Bold" pitchFamily="34" charset="-120"/>
              </a:rPr>
              <a:t>Historical Environmental Monitoring</a:t>
            </a:r>
            <a:endParaRPr lang="en-US" sz="3000" dirty="0"/>
          </a:p>
        </p:txBody>
      </p:sp>
      <p:sp>
        <p:nvSpPr>
          <p:cNvPr id="9" name="Hardwired"/>
          <p:cNvSpPr/>
          <p:nvPr/>
        </p:nvSpPr>
        <p:spPr>
          <a:xfrm>
            <a:off x="3276600" y="6707673"/>
            <a:ext cx="3152841" cy="381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800" b="1" dirty="0">
                <a:solidFill>
                  <a:srgbClr val="D5D5D5"/>
                </a:solidFill>
                <a:latin typeface="Roobert PRO Bold" pitchFamily="34" charset="0"/>
                <a:ea typeface="Roobert PRO Bold" pitchFamily="34" charset="-122"/>
                <a:cs typeface="Roobert PRO Bold" pitchFamily="34" charset="-120"/>
              </a:rPr>
              <a:t>“Hardwired”</a:t>
            </a:r>
            <a:endParaRPr lang="en-US" sz="2800" dirty="0"/>
          </a:p>
        </p:txBody>
      </p:sp>
      <p:sp>
        <p:nvSpPr>
          <p:cNvPr id="10" name="Manual"/>
          <p:cNvSpPr/>
          <p:nvPr/>
        </p:nvSpPr>
        <p:spPr>
          <a:xfrm>
            <a:off x="11591925" y="6706222"/>
            <a:ext cx="3152841" cy="381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800" b="1" dirty="0">
                <a:solidFill>
                  <a:srgbClr val="D5D5D5"/>
                </a:solidFill>
                <a:latin typeface="Roobert PRO Bold" pitchFamily="34" charset="0"/>
                <a:ea typeface="Roobert PRO Bold" pitchFamily="34" charset="-122"/>
                <a:cs typeface="Roobert PRO Bold" pitchFamily="34" charset="-120"/>
              </a:rPr>
              <a:t>“Manual”</a:t>
            </a:r>
            <a:endParaRPr lang="en-US" sz="2800" dirty="0"/>
          </a:p>
        </p:txBody>
      </p:sp>
      <p:sp>
        <p:nvSpPr>
          <p:cNvPr id="11" name="Continuous EmissionsOpacity eg NOx CO TRS"/>
          <p:cNvSpPr/>
          <p:nvPr/>
        </p:nvSpPr>
        <p:spPr>
          <a:xfrm>
            <a:off x="1014788" y="2601908"/>
            <a:ext cx="3400511" cy="495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2400" dirty="0">
                <a:solidFill>
                  <a:srgbClr val="D5D5D5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Continuous Emissions/Opacity
(e.g. NOx, CO, TRS)</a:t>
            </a:r>
            <a:endParaRPr lang="en-US" sz="2400" dirty="0"/>
          </a:p>
        </p:txBody>
      </p:sp>
      <p:sp>
        <p:nvSpPr>
          <p:cNvPr id="12" name="Continuous Parameter eg flow temp etc"/>
          <p:cNvSpPr/>
          <p:nvPr/>
        </p:nvSpPr>
        <p:spPr>
          <a:xfrm>
            <a:off x="5429250" y="2792477"/>
            <a:ext cx="3400511" cy="495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2400" dirty="0">
                <a:solidFill>
                  <a:srgbClr val="D5D5D5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Continuous Parameter
(e.g. flow, temp, etc.)</a:t>
            </a:r>
            <a:endParaRPr lang="en-US" sz="2400" dirty="0"/>
          </a:p>
        </p:txBody>
      </p:sp>
      <p:sp>
        <p:nvSpPr>
          <p:cNvPr id="13" name="Manual SamplingLabs eg TSS BOD COD"/>
          <p:cNvSpPr/>
          <p:nvPr/>
        </p:nvSpPr>
        <p:spPr>
          <a:xfrm>
            <a:off x="9610725" y="2791748"/>
            <a:ext cx="3400511" cy="495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2400" dirty="0">
                <a:solidFill>
                  <a:srgbClr val="D5D5D5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Manual Sampling/Labs
(e.g. TSS, BOD, COD)</a:t>
            </a:r>
            <a:endParaRPr lang="en-US" sz="2400" dirty="0"/>
          </a:p>
        </p:txBody>
      </p:sp>
      <p:sp>
        <p:nvSpPr>
          <p:cNvPr id="14" name="Manual Data Capture eg rainfall pressure"/>
          <p:cNvSpPr/>
          <p:nvPr/>
        </p:nvSpPr>
        <p:spPr>
          <a:xfrm>
            <a:off x="13668375" y="2791039"/>
            <a:ext cx="3400511" cy="495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2400" dirty="0">
                <a:solidFill>
                  <a:srgbClr val="D5D5D5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Manual Data Capture
(e.g. rainfall, pressure)</a:t>
            </a:r>
            <a:endParaRPr lang="en-US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ame 40356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72750" y="569"/>
            <a:ext cx="7717045" cy="10289623"/>
          </a:xfrm>
          <a:prstGeom prst="rect">
            <a:avLst/>
          </a:prstGeom>
        </p:spPr>
      </p:pic>
      <p:pic>
        <p:nvPicPr>
          <p:cNvPr id="3" name="masen_logo_bg-sand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71" y="669726"/>
            <a:ext cx="285854" cy="285850"/>
          </a:xfrm>
          <a:prstGeom prst="rect">
            <a:avLst/>
          </a:prstGeom>
        </p:spPr>
      </p:pic>
      <p:sp>
        <p:nvSpPr>
          <p:cNvPr id="4" name="wwwmasenpro"/>
          <p:cNvSpPr/>
          <p:nvPr/>
        </p:nvSpPr>
        <p:spPr>
          <a:xfrm>
            <a:off x="15513128" y="9558601"/>
            <a:ext cx="1590703" cy="1621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1667"/>
              </a:lnSpc>
              <a:buNone/>
            </a:pPr>
            <a:r>
              <a:rPr lang="en-US" sz="1800" kern="0" spc="-75" dirty="0">
                <a:solidFill>
                  <a:srgbClr val="E0E0DB"/>
                </a:solidFill>
                <a:latin typeface="Roobert PRO Light" pitchFamily="34" charset="0"/>
                <a:ea typeface="Roobert PRO Light" pitchFamily="34" charset="-122"/>
                <a:cs typeface="Roobert PRO Light" pitchFamily="34" charset="-120"/>
              </a:rPr>
              <a:t>www.masen.pro</a:t>
            </a:r>
            <a:endParaRPr lang="en-US" sz="1800" dirty="0"/>
          </a:p>
        </p:txBody>
      </p:sp>
      <p:sp>
        <p:nvSpPr>
          <p:cNvPr id="5" name="The broken value chain of industrial data Industrial data systems often fall short"/>
          <p:cNvSpPr/>
          <p:nvPr/>
        </p:nvSpPr>
        <p:spPr>
          <a:xfrm>
            <a:off x="667327" y="3315326"/>
            <a:ext cx="8734626" cy="1154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4400" b="1" kern="0" spc="-150" dirty="0">
                <a:solidFill>
                  <a:srgbClr val="E0E0DB"/>
                </a:solidFill>
                <a:latin typeface="Roobert PRO Bold" pitchFamily="34" charset="0"/>
                <a:ea typeface="Roobert PRO Bold" pitchFamily="34" charset="-122"/>
                <a:cs typeface="Roobert PRO Bold" pitchFamily="34" charset="-120"/>
              </a:rPr>
              <a:t>The broken value chain of industrial data 
</a:t>
            </a:r>
            <a:r>
              <a:rPr lang="en-US" sz="3200" kern="0" spc="-150" dirty="0">
                <a:solidFill>
                  <a:srgbClr val="E0E0DB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
</a:t>
            </a:r>
            <a:r>
              <a:rPr lang="en-US" sz="3200" kern="0" spc="-75" dirty="0">
                <a:solidFill>
                  <a:srgbClr val="E0E0DB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Industrial data systems often fall short:</a:t>
            </a:r>
            <a:endParaRPr lang="en-US" sz="4400" dirty="0"/>
          </a:p>
        </p:txBody>
      </p:sp>
      <p:sp>
        <p:nvSpPr>
          <p:cNvPr id="6" name="Collection is manual and time-consuming Data lives in silos blocking visibility and insights Strategy and execution are disconnected Actionable information is hard to access"/>
          <p:cNvSpPr/>
          <p:nvPr/>
        </p:nvSpPr>
        <p:spPr>
          <a:xfrm>
            <a:off x="667615" y="4944101"/>
            <a:ext cx="8725254" cy="1885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08333"/>
              </a:lnSpc>
              <a:spcAft>
                <a:spcPts val="1875"/>
              </a:spcAft>
              <a:buFont typeface="Arial" panose="020B0604020202020204" pitchFamily="34" charset="0"/>
              <a:buChar char="•"/>
            </a:pPr>
            <a:r>
              <a:rPr lang="en-US" sz="2800" kern="0" spc="-75" dirty="0">
                <a:solidFill>
                  <a:srgbClr val="E0E0DB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Collection is manual and time-consuming
Data lives in silos, blocking visibility and insights
Strategy and execution are disconnected
Actionable information is hard to access</a:t>
            </a:r>
            <a:endParaRPr lang="en-US" sz="2800" dirty="0"/>
          </a:p>
        </p:txBody>
      </p:sp>
      <p:sp>
        <p:nvSpPr>
          <p:cNvPr id="7" name="Challenges with the Current State"/>
          <p:cNvSpPr/>
          <p:nvPr/>
        </p:nvSpPr>
        <p:spPr>
          <a:xfrm>
            <a:off x="1143121" y="687816"/>
            <a:ext cx="5724572" cy="2676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000" b="1" kern="0" spc="-150" dirty="0">
                <a:solidFill>
                  <a:srgbClr val="F2F2F2"/>
                </a:solidFill>
                <a:latin typeface="Roobert PRO Bold" pitchFamily="34" charset="0"/>
                <a:ea typeface="Roobert PRO Bold" pitchFamily="34" charset="-122"/>
                <a:cs typeface="Roobert PRO Bold" pitchFamily="34" charset="-120"/>
              </a:rPr>
              <a:t>Challenges with the Current State</a:t>
            </a:r>
            <a:endParaRPr lang="en-US" sz="3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Stock-1452426930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9795" cy="10290192"/>
          </a:xfrm>
          <a:prstGeom prst="rect">
            <a:avLst/>
          </a:prstGeom>
        </p:spPr>
      </p:pic>
      <p:pic>
        <p:nvPicPr>
          <p:cNvPr id="3" name="masen_logo_bg-sand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71" y="669726"/>
            <a:ext cx="285854" cy="285850"/>
          </a:xfrm>
          <a:prstGeom prst="rect">
            <a:avLst/>
          </a:prstGeom>
        </p:spPr>
      </p:pic>
      <p:pic>
        <p:nvPicPr>
          <p:cNvPr id="4" name="Group 56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70335" y="7612652"/>
            <a:ext cx="667166" cy="1214617"/>
          </a:xfrm>
          <a:prstGeom prst="rect">
            <a:avLst/>
          </a:prstGeom>
        </p:spPr>
      </p:pic>
      <p:pic>
        <p:nvPicPr>
          <p:cNvPr id="5" name="Group 567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197081" y="3255609"/>
            <a:ext cx="314525" cy="1166841"/>
          </a:xfrm>
          <a:prstGeom prst="rect">
            <a:avLst/>
          </a:prstGeom>
        </p:spPr>
      </p:pic>
      <p:pic>
        <p:nvPicPr>
          <p:cNvPr id="6" name="Group 566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810349" y="2658857"/>
            <a:ext cx="314466" cy="833465"/>
          </a:xfrm>
          <a:prstGeom prst="rect">
            <a:avLst/>
          </a:prstGeom>
        </p:spPr>
      </p:pic>
      <p:pic>
        <p:nvPicPr>
          <p:cNvPr id="7" name="Group 568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5182149" y="4403825"/>
            <a:ext cx="314466" cy="833465"/>
          </a:xfrm>
          <a:prstGeom prst="rect">
            <a:avLst/>
          </a:prstGeom>
        </p:spPr>
      </p:pic>
      <p:pic>
        <p:nvPicPr>
          <p:cNvPr id="8" name="Group 571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6948441" y="4957686"/>
            <a:ext cx="666940" cy="1185890"/>
          </a:xfrm>
          <a:prstGeom prst="rect">
            <a:avLst/>
          </a:prstGeom>
        </p:spPr>
      </p:pic>
      <p:pic>
        <p:nvPicPr>
          <p:cNvPr id="9" name="Group 572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2811996" y="5294194"/>
            <a:ext cx="314466" cy="833465"/>
          </a:xfrm>
          <a:prstGeom prst="rect">
            <a:avLst/>
          </a:prstGeom>
        </p:spPr>
      </p:pic>
      <p:pic>
        <p:nvPicPr>
          <p:cNvPr id="10" name="Group 564" descr="preencoded.png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6934442" y="1392577"/>
            <a:ext cx="314574" cy="1452590"/>
          </a:xfrm>
          <a:prstGeom prst="rect">
            <a:avLst/>
          </a:prstGeom>
        </p:spPr>
      </p:pic>
      <p:pic>
        <p:nvPicPr>
          <p:cNvPr id="11" name="Group 565" descr="preencoded.png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4620844" y="7003503"/>
            <a:ext cx="314511" cy="1090640"/>
          </a:xfrm>
          <a:prstGeom prst="rect">
            <a:avLst/>
          </a:prstGeom>
        </p:spPr>
      </p:pic>
      <p:pic>
        <p:nvPicPr>
          <p:cNvPr id="12" name="Group 570" descr="preencoded.png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4467783" y="3215212"/>
            <a:ext cx="314483" cy="928715"/>
          </a:xfrm>
          <a:prstGeom prst="rect">
            <a:avLst/>
          </a:prstGeom>
        </p:spPr>
      </p:pic>
      <p:sp>
        <p:nvSpPr>
          <p:cNvPr id="13" name="Vision of a Better State"/>
          <p:cNvSpPr/>
          <p:nvPr/>
        </p:nvSpPr>
        <p:spPr>
          <a:xfrm>
            <a:off x="1143121" y="688137"/>
            <a:ext cx="3838622" cy="267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000" b="1" kern="0" spc="-150" dirty="0">
                <a:solidFill>
                  <a:srgbClr val="F2F2F2"/>
                </a:solidFill>
                <a:latin typeface="Roobert PRO Bold" pitchFamily="34" charset="0"/>
                <a:ea typeface="Roobert PRO Bold" pitchFamily="34" charset="-122"/>
                <a:cs typeface="Roobert PRO Bold" pitchFamily="34" charset="-120"/>
              </a:rPr>
              <a:t>Vision of a Better State</a:t>
            </a:r>
            <a:endParaRPr lang="en-US" sz="3000" dirty="0"/>
          </a:p>
        </p:txBody>
      </p:sp>
      <p:sp>
        <p:nvSpPr>
          <p:cNvPr id="14" name="A better view of industrial dataWe imagined a future where operators have fewer barriers and a faster path to insight By integrating reliable hardware providing long-term support and delivering clear visibility into your systems we simplify the path from"/>
          <p:cNvSpPr/>
          <p:nvPr/>
        </p:nvSpPr>
        <p:spPr>
          <a:xfrm>
            <a:off x="9144000" y="2976078"/>
            <a:ext cx="8458900" cy="40114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800"/>
              </a:lnSpc>
              <a:buNone/>
            </a:pPr>
            <a:r>
              <a:rPr lang="en-US" sz="4800" b="1" kern="0" spc="-150" dirty="0">
                <a:solidFill>
                  <a:srgbClr val="F2F2F2"/>
                </a:solidFill>
                <a:latin typeface="Roobert PRO Bold" pitchFamily="34" charset="0"/>
                <a:ea typeface="Roobert PRO Bold" pitchFamily="34" charset="-122"/>
                <a:cs typeface="Roobert PRO Bold" pitchFamily="34" charset="-120"/>
              </a:rPr>
              <a:t>A better view of industrial data</a:t>
            </a:r>
            <a:br>
              <a:rPr dirty="0"/>
            </a:br>
            <a:br>
              <a:rPr dirty="0"/>
            </a:br>
            <a:r>
              <a:rPr lang="en-US" sz="3600" kern="0" spc="-150" dirty="0">
                <a:solidFill>
                  <a:srgbClr val="F2F2F2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We imagined a future where operators have fewer barriers and a faster path to insight.</a:t>
            </a:r>
            <a:br>
              <a:rPr sz="2800" dirty="0"/>
            </a:br>
            <a:r>
              <a:rPr lang="en-US" sz="3600" kern="0" spc="-150" dirty="0">
                <a:solidFill>
                  <a:srgbClr val="F2F2F2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
By integrating reliable hardware, providing long-term support, and delivering clear visibility into your systems, we simplify the path from data to decision—</a:t>
            </a:r>
            <a:r>
              <a:rPr lang="en-US" sz="3600" b="1" kern="0" spc="-150" dirty="0">
                <a:solidFill>
                  <a:srgbClr val="77C1CF"/>
                </a:solidFill>
                <a:latin typeface="Roobert PRO Bold" pitchFamily="34" charset="0"/>
                <a:ea typeface="Roobert PRO Bold" pitchFamily="34" charset="-122"/>
                <a:cs typeface="Roobert PRO Bold" pitchFamily="34" charset="-120"/>
              </a:rPr>
              <a:t>reducing risk and driving transformation</a:t>
            </a:r>
            <a:r>
              <a:rPr lang="en-US" sz="2700" b="1" kern="0" spc="-150" dirty="0">
                <a:solidFill>
                  <a:srgbClr val="77C1CF"/>
                </a:solidFill>
                <a:latin typeface="Roobert PRO Bold" pitchFamily="34" charset="0"/>
                <a:ea typeface="Roobert PRO Bold" pitchFamily="34" charset="-122"/>
                <a:cs typeface="Roobert PRO Bold" pitchFamily="34" charset="-120"/>
              </a:rPr>
              <a:t>.</a:t>
            </a:r>
            <a:endParaRPr lang="en-US" sz="4800" dirty="0"/>
          </a:p>
        </p:txBody>
      </p:sp>
      <p:sp>
        <p:nvSpPr>
          <p:cNvPr id="15" name="wwwmasenpro"/>
          <p:cNvSpPr/>
          <p:nvPr/>
        </p:nvSpPr>
        <p:spPr>
          <a:xfrm>
            <a:off x="15513128" y="9558548"/>
            <a:ext cx="1590703" cy="1621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kern="0" spc="-75" dirty="0">
                <a:solidFill>
                  <a:srgbClr val="E0E0DB"/>
                </a:solidFill>
                <a:latin typeface="Roobert PRO Light" pitchFamily="34" charset="0"/>
                <a:ea typeface="Roobert PRO Light" pitchFamily="34" charset="-122"/>
                <a:cs typeface="Roobert PRO Light" pitchFamily="34" charset="-120"/>
              </a:rPr>
              <a:t>www.masen.pro</a:t>
            </a:r>
            <a:endParaRPr lang="en-US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Stock-1452426930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9795" cy="10290192"/>
          </a:xfrm>
          <a:prstGeom prst="rect">
            <a:avLst/>
          </a:prstGeom>
        </p:spPr>
      </p:pic>
      <p:pic>
        <p:nvPicPr>
          <p:cNvPr id="3" name="Group 40259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57654" y="0"/>
            <a:ext cx="7432142" cy="10290192"/>
          </a:xfrm>
          <a:prstGeom prst="rect">
            <a:avLst/>
          </a:prstGeom>
        </p:spPr>
      </p:pic>
      <p:pic>
        <p:nvPicPr>
          <p:cNvPr id="4" name="masen_logo_bg-sand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6871" y="669726"/>
            <a:ext cx="285854" cy="285850"/>
          </a:xfrm>
          <a:prstGeom prst="rect">
            <a:avLst/>
          </a:prstGeom>
        </p:spPr>
      </p:pic>
      <p:pic>
        <p:nvPicPr>
          <p:cNvPr id="5" name="Group 4027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611073" y="1294586"/>
            <a:ext cx="6174944" cy="7841230"/>
          </a:xfrm>
          <a:prstGeom prst="rect">
            <a:avLst/>
          </a:prstGeom>
        </p:spPr>
      </p:pic>
      <p:pic>
        <p:nvPicPr>
          <p:cNvPr id="6" name="Frame 40282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67103" y="2038503"/>
            <a:ext cx="8374903" cy="6956172"/>
          </a:xfrm>
          <a:prstGeom prst="rect">
            <a:avLst/>
          </a:prstGeom>
        </p:spPr>
      </p:pic>
      <p:sp>
        <p:nvSpPr>
          <p:cNvPr id="7" name="wwwmasenpro"/>
          <p:cNvSpPr/>
          <p:nvPr/>
        </p:nvSpPr>
        <p:spPr>
          <a:xfrm>
            <a:off x="15513128" y="9558548"/>
            <a:ext cx="1590703" cy="1621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kern="0" spc="-75" dirty="0">
                <a:solidFill>
                  <a:srgbClr val="E0E0DB"/>
                </a:solidFill>
                <a:latin typeface="Roobert PRO Light" pitchFamily="34" charset="0"/>
                <a:ea typeface="Roobert PRO Light" pitchFamily="34" charset="-122"/>
                <a:cs typeface="Roobert PRO Light" pitchFamily="34" charset="-120"/>
              </a:rPr>
              <a:t>www.masen.pro</a:t>
            </a:r>
            <a:endParaRPr lang="en-US" sz="1800" dirty="0"/>
          </a:p>
        </p:txBody>
      </p:sp>
      <p:sp>
        <p:nvSpPr>
          <p:cNvPr id="8" name="Industrial IOT Internet of Things is the concept of installing and connecting devices in a manufacturingindustrial setting and using those connected devices and technology systems to transmit data using various communication protocols The communication pr"/>
          <p:cNvSpPr/>
          <p:nvPr/>
        </p:nvSpPr>
        <p:spPr>
          <a:xfrm>
            <a:off x="667103" y="2039964"/>
            <a:ext cx="9157381" cy="695471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3333"/>
              </a:lnSpc>
              <a:spcAft>
                <a:spcPts val="561"/>
              </a:spcAft>
              <a:buNone/>
            </a:pPr>
            <a:r>
              <a:rPr lang="en-US" sz="3200" kern="0" spc="-150" dirty="0">
                <a:solidFill>
                  <a:srgbClr val="F2F2F2"/>
                </a:solidFill>
                <a:latin typeface="Roobert PRO Light" pitchFamily="34" charset="0"/>
                <a:ea typeface="Roobert PRO Light" pitchFamily="34" charset="-122"/>
                <a:cs typeface="Roobert PRO Light" pitchFamily="34" charset="-120"/>
              </a:rPr>
              <a:t>Industrial IOT (Internet of Things) is the concept of installing and connecting devices in a manufacturing/industrial setting and using those connected devices and technology systems to transmit data using various communication protocols.
The communication protocols could include:
• Cellular
• Wifi
• Bluetooth
• Ethernet
• Satellite
• LoraWAN
• 900 mHz
• API
• Etc.</a:t>
            </a:r>
            <a:endParaRPr lang="en-US" sz="3200" dirty="0"/>
          </a:p>
        </p:txBody>
      </p:sp>
      <p:sp>
        <p:nvSpPr>
          <p:cNvPr id="9" name="What is Industrial IOT"/>
          <p:cNvSpPr/>
          <p:nvPr/>
        </p:nvSpPr>
        <p:spPr>
          <a:xfrm>
            <a:off x="1143121" y="688147"/>
            <a:ext cx="3781472" cy="267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000" b="1" kern="0" spc="-150" dirty="0">
                <a:solidFill>
                  <a:srgbClr val="F2F2F2"/>
                </a:solidFill>
                <a:latin typeface="Roobert PRO Bold" pitchFamily="34" charset="0"/>
                <a:ea typeface="Roobert PRO Bold" pitchFamily="34" charset="-122"/>
                <a:cs typeface="Roobert PRO Bold" pitchFamily="34" charset="-120"/>
              </a:rPr>
              <a:t>What is Industrial IOT?</a:t>
            </a:r>
            <a:endParaRPr lang="en-US" sz="3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oup 40259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57667" y="0"/>
            <a:ext cx="7432128" cy="10290192"/>
          </a:xfrm>
          <a:prstGeom prst="rect">
            <a:avLst/>
          </a:prstGeom>
        </p:spPr>
      </p:pic>
      <p:pic>
        <p:nvPicPr>
          <p:cNvPr id="3" name="masen_logo_bg-sand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71" y="669726"/>
            <a:ext cx="285854" cy="285850"/>
          </a:xfrm>
          <a:prstGeom prst="rect">
            <a:avLst/>
          </a:prstGeom>
        </p:spPr>
      </p:pic>
      <p:pic>
        <p:nvPicPr>
          <p:cNvPr id="4" name="fluent:water-20-filled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306226" y="6031627"/>
            <a:ext cx="895666" cy="895663"/>
          </a:xfrm>
          <a:prstGeom prst="rect">
            <a:avLst/>
          </a:prstGeom>
        </p:spPr>
      </p:pic>
      <p:pic>
        <p:nvPicPr>
          <p:cNvPr id="5" name="fa-solid:dumpster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411588" y="4382546"/>
            <a:ext cx="943268" cy="838529"/>
          </a:xfrm>
          <a:prstGeom prst="rect">
            <a:avLst/>
          </a:prstGeom>
        </p:spPr>
      </p:pic>
      <p:pic>
        <p:nvPicPr>
          <p:cNvPr id="6" name="game-icons:nuclear-waste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0469031" y="6039905"/>
            <a:ext cx="886134" cy="886134"/>
          </a:xfrm>
          <a:prstGeom prst="rect">
            <a:avLst/>
          </a:prstGeom>
        </p:spPr>
      </p:pic>
      <p:pic>
        <p:nvPicPr>
          <p:cNvPr id="7" name="healthicons:city-outline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897259" y="7345536"/>
            <a:ext cx="1152927" cy="1152927"/>
          </a:xfrm>
          <a:prstGeom prst="rect">
            <a:avLst/>
          </a:prstGeom>
        </p:spPr>
      </p:pic>
      <p:pic>
        <p:nvPicPr>
          <p:cNvPr id="8" name="icon-park-solid:chimney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391653" y="4345681"/>
            <a:ext cx="914719" cy="914719"/>
          </a:xfrm>
          <a:prstGeom prst="rect">
            <a:avLst/>
          </a:prstGeom>
        </p:spPr>
      </p:pic>
      <p:sp>
        <p:nvSpPr>
          <p:cNvPr id="9" name="wwwmasenpro"/>
          <p:cNvSpPr/>
          <p:nvPr/>
        </p:nvSpPr>
        <p:spPr>
          <a:xfrm>
            <a:off x="15513132" y="9558548"/>
            <a:ext cx="1590703" cy="1621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kern="0" spc="-75" dirty="0">
                <a:solidFill>
                  <a:srgbClr val="E0E0DB"/>
                </a:solidFill>
                <a:latin typeface="Roobert PRO Light" pitchFamily="34" charset="0"/>
                <a:ea typeface="Roobert PRO Light" pitchFamily="34" charset="-122"/>
                <a:cs typeface="Roobert PRO Light" pitchFamily="34" charset="-120"/>
              </a:rPr>
              <a:t>www.masen.pro</a:t>
            </a:r>
            <a:endParaRPr lang="en-US" sz="1800" dirty="0"/>
          </a:p>
        </p:txBody>
      </p:sp>
      <p:sp>
        <p:nvSpPr>
          <p:cNvPr id="10" name="Environmental IOT Opportunities"/>
          <p:cNvSpPr/>
          <p:nvPr/>
        </p:nvSpPr>
        <p:spPr>
          <a:xfrm>
            <a:off x="1143121" y="687846"/>
            <a:ext cx="5543597" cy="2676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000" b="1" kern="0" spc="-150" dirty="0">
                <a:solidFill>
                  <a:srgbClr val="F2F2F2"/>
                </a:solidFill>
                <a:latin typeface="Roobert PRO Bold" pitchFamily="34" charset="0"/>
                <a:ea typeface="Roobert PRO Bold" pitchFamily="34" charset="-122"/>
                <a:cs typeface="Roobert PRO Bold" pitchFamily="34" charset="-120"/>
              </a:rPr>
              <a:t>Environmental IOT Opportunities</a:t>
            </a:r>
            <a:endParaRPr lang="en-US" sz="3000" dirty="0"/>
          </a:p>
        </p:txBody>
      </p:sp>
      <p:sp>
        <p:nvSpPr>
          <p:cNvPr id="11" name="Air"/>
          <p:cNvSpPr/>
          <p:nvPr/>
        </p:nvSpPr>
        <p:spPr>
          <a:xfrm>
            <a:off x="3705225" y="4507346"/>
            <a:ext cx="3048101" cy="581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350"/>
              </a:lnSpc>
              <a:buNone/>
            </a:pPr>
            <a:r>
              <a:rPr lang="en-US" sz="3600" b="1" dirty="0">
                <a:solidFill>
                  <a:srgbClr val="77C1CF"/>
                </a:solidFill>
                <a:latin typeface="Roobert PRO Bold" pitchFamily="34" charset="0"/>
                <a:ea typeface="Roobert PRO Bold" pitchFamily="34" charset="-122"/>
                <a:cs typeface="Roobert PRO Bold" pitchFamily="34" charset="-120"/>
              </a:rPr>
              <a:t>AIR</a:t>
            </a:r>
            <a:endParaRPr lang="en-US" sz="3600" dirty="0"/>
          </a:p>
        </p:txBody>
      </p:sp>
      <p:sp>
        <p:nvSpPr>
          <p:cNvPr id="12" name="Water"/>
          <p:cNvSpPr/>
          <p:nvPr/>
        </p:nvSpPr>
        <p:spPr>
          <a:xfrm>
            <a:off x="3705225" y="6183746"/>
            <a:ext cx="3048101" cy="581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350"/>
              </a:lnSpc>
              <a:buNone/>
            </a:pPr>
            <a:r>
              <a:rPr lang="en-US" sz="3600" b="1" dirty="0">
                <a:solidFill>
                  <a:srgbClr val="77C1CF"/>
                </a:solidFill>
                <a:latin typeface="Roobert PRO Bold" pitchFamily="34" charset="0"/>
                <a:ea typeface="Roobert PRO Bold" pitchFamily="34" charset="-122"/>
                <a:cs typeface="Roobert PRO Bold" pitchFamily="34" charset="-120"/>
              </a:rPr>
              <a:t>WATER</a:t>
            </a:r>
            <a:endParaRPr lang="en-US" sz="3600" dirty="0"/>
          </a:p>
        </p:txBody>
      </p:sp>
      <p:sp>
        <p:nvSpPr>
          <p:cNvPr id="13" name="Waste"/>
          <p:cNvSpPr/>
          <p:nvPr/>
        </p:nvSpPr>
        <p:spPr>
          <a:xfrm>
            <a:off x="11306175" y="4506020"/>
            <a:ext cx="3048101" cy="581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350"/>
              </a:lnSpc>
              <a:buNone/>
            </a:pPr>
            <a:r>
              <a:rPr lang="en-US" sz="3600" b="1" dirty="0">
                <a:solidFill>
                  <a:srgbClr val="77C1CF"/>
                </a:solidFill>
                <a:latin typeface="Roobert PRO Bold" pitchFamily="34" charset="0"/>
                <a:ea typeface="Roobert PRO Bold" pitchFamily="34" charset="-122"/>
                <a:cs typeface="Roobert PRO Bold" pitchFamily="34" charset="-120"/>
              </a:rPr>
              <a:t>WASTE</a:t>
            </a:r>
            <a:endParaRPr lang="en-US" sz="3600" dirty="0"/>
          </a:p>
        </p:txBody>
      </p:sp>
      <p:sp>
        <p:nvSpPr>
          <p:cNvPr id="14" name="Chemicals"/>
          <p:cNvSpPr/>
          <p:nvPr/>
        </p:nvSpPr>
        <p:spPr>
          <a:xfrm>
            <a:off x="11468100" y="6182392"/>
            <a:ext cx="3048101" cy="581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350"/>
              </a:lnSpc>
              <a:buNone/>
            </a:pPr>
            <a:r>
              <a:rPr lang="en-US" sz="3600" b="1" dirty="0">
                <a:solidFill>
                  <a:srgbClr val="77C1CF"/>
                </a:solidFill>
                <a:latin typeface="Roobert PRO Bold" pitchFamily="34" charset="0"/>
                <a:ea typeface="Roobert PRO Bold" pitchFamily="34" charset="-122"/>
                <a:cs typeface="Roobert PRO Bold" pitchFamily="34" charset="-120"/>
              </a:rPr>
              <a:t>CHEMICALS</a:t>
            </a:r>
            <a:endParaRPr lang="en-US" sz="3600" dirty="0"/>
          </a:p>
        </p:txBody>
      </p:sp>
      <p:sp>
        <p:nvSpPr>
          <p:cNvPr id="15" name="Community"/>
          <p:cNvSpPr/>
          <p:nvPr/>
        </p:nvSpPr>
        <p:spPr>
          <a:xfrm>
            <a:off x="7000875" y="7726221"/>
            <a:ext cx="3048101" cy="581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350"/>
              </a:lnSpc>
              <a:buNone/>
            </a:pPr>
            <a:r>
              <a:rPr lang="en-US" sz="3600" b="1" dirty="0">
                <a:solidFill>
                  <a:srgbClr val="77C1CF"/>
                </a:solidFill>
                <a:latin typeface="Roobert PRO Bold" pitchFamily="34" charset="0"/>
                <a:ea typeface="Roobert PRO Bold" pitchFamily="34" charset="-122"/>
                <a:cs typeface="Roobert PRO Bold" pitchFamily="34" charset="-120"/>
              </a:rPr>
              <a:t>COMMUNITY</a:t>
            </a:r>
            <a:endParaRPr lang="en-US" sz="3600" dirty="0"/>
          </a:p>
        </p:txBody>
      </p:sp>
      <p:sp>
        <p:nvSpPr>
          <p:cNvPr id="16" name="Virtually all environmental categories have data pain points that can benefit from an automated approach and minimized touch points"/>
          <p:cNvSpPr/>
          <p:nvPr/>
        </p:nvSpPr>
        <p:spPr>
          <a:xfrm>
            <a:off x="1724025" y="2295828"/>
            <a:ext cx="14849678" cy="11646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350"/>
              </a:lnSpc>
              <a:buNone/>
            </a:pPr>
            <a:r>
              <a:rPr lang="en-US" sz="3600" b="1" dirty="0">
                <a:solidFill>
                  <a:srgbClr val="E0E0DB"/>
                </a:solidFill>
                <a:latin typeface="Roobert PRO Bold" pitchFamily="34" charset="0"/>
                <a:ea typeface="Roobert PRO Bold" pitchFamily="34" charset="-122"/>
                <a:cs typeface="Roobert PRO Bold" pitchFamily="34" charset="-120"/>
              </a:rPr>
              <a:t>Virtually all environmental categories have data pain points that can benefit from an automated approach and minimized touch points.</a:t>
            </a:r>
            <a:endParaRPr lang="en-US" sz="3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sen_logo_bg-sand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66866" y="669726"/>
            <a:ext cx="285850" cy="285850"/>
          </a:xfrm>
          <a:prstGeom prst="rect">
            <a:avLst/>
          </a:prstGeom>
        </p:spPr>
      </p:pic>
      <p:pic>
        <p:nvPicPr>
          <p:cNvPr id="3" name="Rectangle 180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1867" y="4609186"/>
            <a:ext cx="5370613" cy="4433211"/>
          </a:xfrm>
          <a:prstGeom prst="rect">
            <a:avLst/>
          </a:prstGeom>
        </p:spPr>
      </p:pic>
      <p:pic>
        <p:nvPicPr>
          <p:cNvPr id="4" name="Rectangle 1808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525430" y="4608165"/>
            <a:ext cx="5240163" cy="4434233"/>
          </a:xfrm>
          <a:prstGeom prst="rect">
            <a:avLst/>
          </a:prstGeom>
        </p:spPr>
      </p:pic>
      <p:pic>
        <p:nvPicPr>
          <p:cNvPr id="6" name="Rectangle 1809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2375520" y="4601056"/>
            <a:ext cx="5240163" cy="4441343"/>
          </a:xfrm>
          <a:prstGeom prst="rect">
            <a:avLst/>
          </a:prstGeom>
        </p:spPr>
      </p:pic>
      <p:pic>
        <p:nvPicPr>
          <p:cNvPr id="7" name="Frame 4032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5603884" y="5034101"/>
            <a:ext cx="1820213" cy="2233578"/>
          </a:xfrm>
          <a:prstGeom prst="rect">
            <a:avLst/>
          </a:prstGeom>
        </p:spPr>
      </p:pic>
      <p:sp>
        <p:nvSpPr>
          <p:cNvPr id="9" name="Reliable actionable data streams Safer operations reduced costs and smarter insights Smooth running operations"/>
          <p:cNvSpPr/>
          <p:nvPr/>
        </p:nvSpPr>
        <p:spPr>
          <a:xfrm>
            <a:off x="676554" y="1610209"/>
            <a:ext cx="14868932" cy="23362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3600" b="1" kern="0" spc="-150" dirty="0">
                <a:solidFill>
                  <a:srgbClr val="E0E0DB"/>
                </a:solidFill>
                <a:latin typeface="Roobert PRO Bold" pitchFamily="34" charset="0"/>
                <a:ea typeface="Roobert PRO Bold" pitchFamily="34" charset="-122"/>
                <a:cs typeface="Roobert PRO Bold" pitchFamily="34" charset="-120"/>
              </a:rPr>
              <a:t>
Reliable, actionable data streams
 Safer operations, reduced costs, and smarter insights
Smooth running operations</a:t>
            </a:r>
            <a:endParaRPr lang="en-US" sz="3600" dirty="0"/>
          </a:p>
        </p:txBody>
      </p:sp>
      <p:sp>
        <p:nvSpPr>
          <p:cNvPr id="10" name="Home"/>
          <p:cNvSpPr/>
          <p:nvPr/>
        </p:nvSpPr>
        <p:spPr>
          <a:xfrm>
            <a:off x="16001223" y="5003058"/>
            <a:ext cx="114303" cy="190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00"/>
              </a:lnSpc>
              <a:buNone/>
            </a:pPr>
            <a:r>
              <a:rPr lang="en-US" sz="233" dirty="0">
                <a:solidFill>
                  <a:srgbClr val="5DB5C6"/>
                </a:solidFill>
                <a:latin typeface="Manrope SemiBold" pitchFamily="34" charset="0"/>
                <a:ea typeface="Manrope SemiBold" pitchFamily="34" charset="-122"/>
                <a:cs typeface="Manrope SemiBold" pitchFamily="34" charset="-120"/>
              </a:rPr>
              <a:t>Home</a:t>
            </a:r>
            <a:endParaRPr lang="en-US" sz="233" dirty="0"/>
          </a:p>
        </p:txBody>
      </p:sp>
      <p:sp>
        <p:nvSpPr>
          <p:cNvPr id="11" name="default_name"/>
          <p:cNvSpPr/>
          <p:nvPr/>
        </p:nvSpPr>
        <p:spPr>
          <a:xfrm>
            <a:off x="16096059" y="5003053"/>
            <a:ext cx="47628" cy="190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00"/>
              </a:lnSpc>
              <a:buNone/>
            </a:pPr>
            <a:r>
              <a:rPr lang="en-US" sz="233" dirty="0">
                <a:solidFill>
                  <a:srgbClr val="191D23"/>
                </a:solidFill>
                <a:latin typeface="Manrope SemiBold" pitchFamily="34" charset="0"/>
                <a:ea typeface="Manrope SemiBold" pitchFamily="34" charset="-122"/>
                <a:cs typeface="Manrope SemiBold" pitchFamily="34" charset="-120"/>
              </a:rPr>
              <a:t>/</a:t>
            </a:r>
            <a:endParaRPr lang="en-US" sz="233" dirty="0"/>
          </a:p>
        </p:txBody>
      </p:sp>
      <p:sp>
        <p:nvSpPr>
          <p:cNvPr id="12" name="H2S Monitoring"/>
          <p:cNvSpPr/>
          <p:nvPr/>
        </p:nvSpPr>
        <p:spPr>
          <a:xfrm>
            <a:off x="16124225" y="5003013"/>
            <a:ext cx="247653" cy="190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00"/>
              </a:lnSpc>
              <a:buNone/>
            </a:pPr>
            <a:r>
              <a:rPr lang="en-US" sz="233" dirty="0">
                <a:solidFill>
                  <a:srgbClr val="5DB5C6"/>
                </a:solidFill>
                <a:latin typeface="Manrope SemiBold" pitchFamily="34" charset="0"/>
                <a:ea typeface="Manrope SemiBold" pitchFamily="34" charset="-122"/>
                <a:cs typeface="Manrope SemiBold" pitchFamily="34" charset="-120"/>
              </a:rPr>
              <a:t>H2S Monitoring</a:t>
            </a:r>
            <a:endParaRPr lang="en-US" sz="233" dirty="0"/>
          </a:p>
        </p:txBody>
      </p:sp>
      <p:sp>
        <p:nvSpPr>
          <p:cNvPr id="13" name="My Site"/>
          <p:cNvSpPr/>
          <p:nvPr/>
        </p:nvSpPr>
        <p:spPr>
          <a:xfrm>
            <a:off x="16001233" y="5057500"/>
            <a:ext cx="266708" cy="4766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675"/>
              </a:lnSpc>
              <a:buNone/>
            </a:pPr>
            <a:r>
              <a:rPr lang="en-US" sz="502" dirty="0">
                <a:solidFill>
                  <a:srgbClr val="2A3441"/>
                </a:solidFill>
                <a:latin typeface="Manrope ExtraBold" pitchFamily="34" charset="0"/>
                <a:ea typeface="Manrope ExtraBold" pitchFamily="34" charset="-122"/>
                <a:cs typeface="Manrope ExtraBold" pitchFamily="34" charset="-120"/>
              </a:rPr>
              <a:t>My Site</a:t>
            </a:r>
            <a:endParaRPr lang="en-US" sz="502" dirty="0"/>
          </a:p>
        </p:txBody>
      </p:sp>
      <p:sp>
        <p:nvSpPr>
          <p:cNvPr id="14" name="Label"/>
          <p:cNvSpPr/>
          <p:nvPr/>
        </p:nvSpPr>
        <p:spPr>
          <a:xfrm>
            <a:off x="16430625" y="5034257"/>
            <a:ext cx="104783" cy="47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5"/>
              </a:lnSpc>
              <a:buNone/>
            </a:pPr>
            <a:r>
              <a:rPr lang="en-US" sz="251" dirty="0">
                <a:solidFill>
                  <a:srgbClr val="232C37"/>
                </a:solidFill>
                <a:latin typeface="Manrope SemiBold" pitchFamily="34" charset="0"/>
                <a:ea typeface="Manrope SemiBold" pitchFamily="34" charset="-122"/>
                <a:cs typeface="Manrope SemiBold" pitchFamily="34" charset="-120"/>
              </a:rPr>
              <a:t>93 °F</a:t>
            </a:r>
            <a:endParaRPr lang="en-US" sz="251" dirty="0"/>
          </a:p>
        </p:txBody>
      </p:sp>
      <p:sp>
        <p:nvSpPr>
          <p:cNvPr id="15" name="Label"/>
          <p:cNvSpPr/>
          <p:nvPr/>
        </p:nvSpPr>
        <p:spPr>
          <a:xfrm>
            <a:off x="16640175" y="5034221"/>
            <a:ext cx="104783" cy="47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5"/>
              </a:lnSpc>
              <a:buNone/>
            </a:pPr>
            <a:r>
              <a:rPr lang="en-US" sz="251" dirty="0">
                <a:solidFill>
                  <a:srgbClr val="232C37"/>
                </a:solidFill>
                <a:latin typeface="Manrope SemiBold" pitchFamily="34" charset="0"/>
                <a:ea typeface="Manrope SemiBold" pitchFamily="34" charset="-122"/>
                <a:cs typeface="Manrope SemiBold" pitchFamily="34" charset="-120"/>
              </a:rPr>
              <a:t>43 %</a:t>
            </a:r>
            <a:endParaRPr lang="en-US" sz="251" dirty="0"/>
          </a:p>
        </p:txBody>
      </p:sp>
      <p:sp>
        <p:nvSpPr>
          <p:cNvPr id="16" name="Label"/>
          <p:cNvSpPr/>
          <p:nvPr/>
        </p:nvSpPr>
        <p:spPr>
          <a:xfrm>
            <a:off x="16840200" y="5034178"/>
            <a:ext cx="142883" cy="47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5"/>
              </a:lnSpc>
              <a:buNone/>
            </a:pPr>
            <a:r>
              <a:rPr lang="en-US" sz="251" dirty="0">
                <a:solidFill>
                  <a:srgbClr val="232C37"/>
                </a:solidFill>
                <a:latin typeface="Manrope SemiBold" pitchFamily="34" charset="0"/>
                <a:ea typeface="Manrope SemiBold" pitchFamily="34" charset="-122"/>
                <a:cs typeface="Manrope SemiBold" pitchFamily="34" charset="-120"/>
              </a:rPr>
              <a:t>14 mph</a:t>
            </a:r>
            <a:endParaRPr lang="en-US" sz="251" dirty="0"/>
          </a:p>
        </p:txBody>
      </p:sp>
      <p:sp>
        <p:nvSpPr>
          <p:cNvPr id="17" name="Label"/>
          <p:cNvSpPr/>
          <p:nvPr/>
        </p:nvSpPr>
        <p:spPr>
          <a:xfrm>
            <a:off x="17106900" y="5034101"/>
            <a:ext cx="323858" cy="476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5"/>
              </a:lnSpc>
              <a:buNone/>
            </a:pPr>
            <a:r>
              <a:rPr lang="en-US" sz="251" dirty="0">
                <a:solidFill>
                  <a:srgbClr val="FFFFFF"/>
                </a:solidFill>
                <a:latin typeface="Manrope SemiBold" pitchFamily="34" charset="0"/>
                <a:ea typeface="Manrope SemiBold" pitchFamily="34" charset="-122"/>
                <a:cs typeface="Manrope SemiBold" pitchFamily="34" charset="-120"/>
              </a:rPr>
              <a:t>Trajectory Tracking</a:t>
            </a:r>
            <a:endParaRPr lang="en-US" sz="251" dirty="0"/>
          </a:p>
        </p:txBody>
      </p:sp>
      <p:sp>
        <p:nvSpPr>
          <p:cNvPr id="18" name="name_0"/>
          <p:cNvSpPr/>
          <p:nvPr/>
        </p:nvSpPr>
        <p:spPr>
          <a:xfrm>
            <a:off x="16124490" y="5753493"/>
            <a:ext cx="66680" cy="2858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75"/>
              </a:lnSpc>
              <a:buNone/>
            </a:pPr>
            <a:r>
              <a:rPr lang="en-US" sz="269" dirty="0">
                <a:solidFill>
                  <a:srgbClr val="E8E8E2"/>
                </a:solidFill>
                <a:latin typeface="Manrope ExtraBold" pitchFamily="34" charset="0"/>
                <a:ea typeface="Manrope ExtraBold" pitchFamily="34" charset="-122"/>
                <a:cs typeface="Manrope ExtraBold" pitchFamily="34" charset="-120"/>
              </a:rPr>
              <a:t>12</a:t>
            </a:r>
            <a:endParaRPr lang="en-US" sz="269" dirty="0"/>
          </a:p>
        </p:txBody>
      </p:sp>
      <p:sp>
        <p:nvSpPr>
          <p:cNvPr id="19" name="UOM"/>
          <p:cNvSpPr/>
          <p:nvPr/>
        </p:nvSpPr>
        <p:spPr>
          <a:xfrm>
            <a:off x="16124495" y="5791179"/>
            <a:ext cx="95253" cy="190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25"/>
              </a:lnSpc>
              <a:buNone/>
            </a:pPr>
            <a:r>
              <a:rPr lang="en-US" sz="161" b="1" dirty="0">
                <a:solidFill>
                  <a:srgbClr val="E8E8E2">
                    <a:alpha val="80000"/>
                  </a:srgbClr>
                </a:solidFill>
                <a:latin typeface="Manrope Bold" pitchFamily="34" charset="0"/>
                <a:ea typeface="Manrope Bold" pitchFamily="34" charset="-122"/>
                <a:cs typeface="Manrope Bold" pitchFamily="34" charset="-120"/>
              </a:rPr>
              <a:t>PPB</a:t>
            </a:r>
            <a:endParaRPr lang="en-US" sz="161" dirty="0"/>
          </a:p>
        </p:txBody>
      </p:sp>
      <p:sp>
        <p:nvSpPr>
          <p:cNvPr id="20" name="Categories"/>
          <p:cNvSpPr/>
          <p:nvPr/>
        </p:nvSpPr>
        <p:spPr>
          <a:xfrm rot="5964">
            <a:off x="16140235" y="5196634"/>
            <a:ext cx="209632" cy="47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"/>
              </a:lnSpc>
              <a:buNone/>
            </a:pPr>
            <a:r>
              <a:rPr lang="en-US" sz="251" dirty="0">
                <a:solidFill>
                  <a:srgbClr val="232C37"/>
                </a:solidFill>
                <a:latin typeface="Manrope ExtraBold" pitchFamily="34" charset="0"/>
                <a:ea typeface="Manrope ExtraBold" pitchFamily="34" charset="-122"/>
                <a:cs typeface="Manrope ExtraBold" pitchFamily="34" charset="-120"/>
              </a:rPr>
              <a:t>Categories</a:t>
            </a:r>
            <a:endParaRPr lang="en-US" sz="251" dirty="0"/>
          </a:p>
        </p:txBody>
      </p:sp>
      <p:sp>
        <p:nvSpPr>
          <p:cNvPr id="21" name="Air Emissions"/>
          <p:cNvSpPr/>
          <p:nvPr/>
        </p:nvSpPr>
        <p:spPr>
          <a:xfrm rot="5964">
            <a:off x="16206314" y="5290155"/>
            <a:ext cx="228682" cy="479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"/>
              </a:lnSpc>
              <a:buNone/>
            </a:pPr>
            <a:r>
              <a:rPr lang="en-US" sz="251" dirty="0">
                <a:solidFill>
                  <a:srgbClr val="232C37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Air Emissions</a:t>
            </a:r>
            <a:endParaRPr lang="en-US" sz="251" dirty="0"/>
          </a:p>
        </p:txBody>
      </p:sp>
      <p:sp>
        <p:nvSpPr>
          <p:cNvPr id="22" name="Pond Levels"/>
          <p:cNvSpPr/>
          <p:nvPr/>
        </p:nvSpPr>
        <p:spPr>
          <a:xfrm rot="5964">
            <a:off x="16206328" y="5383724"/>
            <a:ext cx="209632" cy="47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"/>
              </a:lnSpc>
              <a:buNone/>
            </a:pPr>
            <a:r>
              <a:rPr lang="en-US" sz="251" dirty="0">
                <a:solidFill>
                  <a:srgbClr val="232C37"/>
                </a:solidFill>
                <a:latin typeface="Manrope Medium" pitchFamily="34" charset="0"/>
                <a:ea typeface="Manrope Medium" pitchFamily="34" charset="-122"/>
                <a:cs typeface="Manrope Medium" pitchFamily="34" charset="-120"/>
              </a:rPr>
              <a:t>Pond Levels</a:t>
            </a:r>
            <a:endParaRPr lang="en-US" sz="251" dirty="0"/>
          </a:p>
        </p:txBody>
      </p:sp>
      <p:sp>
        <p:nvSpPr>
          <p:cNvPr id="23" name="Label"/>
          <p:cNvSpPr/>
          <p:nvPr/>
        </p:nvSpPr>
        <p:spPr>
          <a:xfrm>
            <a:off x="16049625" y="5476214"/>
            <a:ext cx="238133" cy="476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5"/>
              </a:lnSpc>
              <a:buNone/>
            </a:pPr>
            <a:r>
              <a:rPr lang="en-US" sz="251" dirty="0">
                <a:solidFill>
                  <a:srgbClr val="FFFFFF"/>
                </a:solidFill>
                <a:latin typeface="Manrope SemiBold" pitchFamily="34" charset="0"/>
                <a:ea typeface="Manrope SemiBold" pitchFamily="34" charset="-122"/>
                <a:cs typeface="Manrope SemiBold" pitchFamily="34" charset="-120"/>
              </a:rPr>
              <a:t>Add Category</a:t>
            </a:r>
            <a:endParaRPr lang="en-US" sz="251" dirty="0"/>
          </a:p>
        </p:txBody>
      </p:sp>
      <p:sp>
        <p:nvSpPr>
          <p:cNvPr id="24" name="Cost effective real-time system health data Ability to make better faster decisions reducing compliance risk Eliminates manual readings"/>
          <p:cNvSpPr/>
          <p:nvPr/>
        </p:nvSpPr>
        <p:spPr>
          <a:xfrm>
            <a:off x="810490" y="4968788"/>
            <a:ext cx="2933225" cy="2743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333"/>
              </a:lnSpc>
              <a:spcAft>
                <a:spcPts val="1500"/>
              </a:spcAft>
              <a:buNone/>
            </a:pPr>
            <a:r>
              <a:rPr lang="en-US" sz="2400" dirty="0">
                <a:solidFill>
                  <a:srgbClr val="E0E0DB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Cost effective real-time system health data
Ability to make better, faster decisions, reducing compliance risks</a:t>
            </a:r>
            <a:r>
              <a:rPr lang="en-US" sz="1800" dirty="0">
                <a:solidFill>
                  <a:srgbClr val="E0E0DB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
</a:t>
            </a:r>
            <a:endParaRPr lang="en-US" sz="1800" dirty="0"/>
          </a:p>
        </p:txBody>
      </p:sp>
      <p:sp>
        <p:nvSpPr>
          <p:cNvPr id="25" name="Real-time visibility Eliminates manual readings Enables management and work process strategy that supported business objectives"/>
          <p:cNvSpPr/>
          <p:nvPr/>
        </p:nvSpPr>
        <p:spPr>
          <a:xfrm>
            <a:off x="6681834" y="4967763"/>
            <a:ext cx="2933174" cy="2448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333"/>
              </a:lnSpc>
              <a:spcAft>
                <a:spcPts val="1500"/>
              </a:spcAft>
              <a:buNone/>
            </a:pPr>
            <a:r>
              <a:rPr lang="en-US" sz="2400" dirty="0">
                <a:solidFill>
                  <a:srgbClr val="E0E0DB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Real-time visibility 
Eliminates manual readings
Enables management and work process strategy that support business objectives.</a:t>
            </a:r>
            <a:endParaRPr lang="en-US" sz="2400" dirty="0"/>
          </a:p>
        </p:txBody>
      </p:sp>
      <p:sp>
        <p:nvSpPr>
          <p:cNvPr id="26" name="Site work processes adapted to incorporate the data Proactively driven environmental stewardship Better visibility into operations and a lower risk profile"/>
          <p:cNvSpPr/>
          <p:nvPr/>
        </p:nvSpPr>
        <p:spPr>
          <a:xfrm>
            <a:off x="12597668" y="4821150"/>
            <a:ext cx="3109930" cy="3038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333"/>
              </a:lnSpc>
              <a:spcAft>
                <a:spcPts val="1500"/>
              </a:spcAft>
              <a:buNone/>
            </a:pPr>
            <a:r>
              <a:rPr lang="en-US" sz="2400" dirty="0">
                <a:solidFill>
                  <a:srgbClr val="E0E0DB"/>
                </a:solidFill>
                <a:latin typeface="Roobert PRO Regular" pitchFamily="34" charset="0"/>
                <a:ea typeface="Roobert PRO Regular" pitchFamily="34" charset="-122"/>
                <a:cs typeface="Roobert PRO Regular" pitchFamily="34" charset="-120"/>
              </a:rPr>
              <a:t>Site work processes adapted to incorporate the data.
Proactively driven environmental stewardship. 
Better visibility into operations and a lower risk profile.</a:t>
            </a:r>
            <a:endParaRPr lang="en-US" sz="2400" dirty="0"/>
          </a:p>
        </p:txBody>
      </p:sp>
      <p:sp>
        <p:nvSpPr>
          <p:cNvPr id="27" name="wwwmasenpro"/>
          <p:cNvSpPr/>
          <p:nvPr/>
        </p:nvSpPr>
        <p:spPr>
          <a:xfrm>
            <a:off x="15513132" y="9558548"/>
            <a:ext cx="1590703" cy="16219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kern="0" spc="-75" dirty="0">
                <a:solidFill>
                  <a:srgbClr val="E0E0DB"/>
                </a:solidFill>
                <a:latin typeface="Roobert PRO Light" pitchFamily="34" charset="0"/>
                <a:ea typeface="Roobert PRO Light" pitchFamily="34" charset="-122"/>
                <a:cs typeface="Roobert PRO Light" pitchFamily="34" charset="-120"/>
              </a:rPr>
              <a:t>www.masen.pro</a:t>
            </a:r>
            <a:endParaRPr lang="en-US" sz="1800" dirty="0"/>
          </a:p>
        </p:txBody>
      </p:sp>
      <p:sp>
        <p:nvSpPr>
          <p:cNvPr id="28" name="Why it Matters"/>
          <p:cNvSpPr/>
          <p:nvPr/>
        </p:nvSpPr>
        <p:spPr>
          <a:xfrm>
            <a:off x="1143121" y="688370"/>
            <a:ext cx="2476547" cy="267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000" b="1" kern="0" spc="-150" dirty="0">
                <a:solidFill>
                  <a:srgbClr val="F2F2F2"/>
                </a:solidFill>
                <a:latin typeface="Roobert PRO Bold" pitchFamily="34" charset="0"/>
                <a:ea typeface="Roobert PRO Bold" pitchFamily="34" charset="-122"/>
                <a:cs typeface="Roobert PRO Bold" pitchFamily="34" charset="-120"/>
              </a:rPr>
              <a:t>Why it Matters</a:t>
            </a:r>
            <a:endParaRPr lang="en-US" sz="30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41DF2DE-6D3C-B1A0-6C02-520CEB9BB3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04323" y="5116281"/>
            <a:ext cx="1713893" cy="21513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FEB92A1-E7C4-5FBF-B8BD-0E7DF5783C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60557" y="5267339"/>
            <a:ext cx="1849104" cy="29096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101ce67d-13f2-447a-bb65-0989b89dfdb4}" enabled="0" method="" siteId="{101ce67d-13f2-447a-bb65-0989b89dfdb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771</Words>
  <Application>Microsoft Office PowerPoint</Application>
  <PresentationFormat>Custom</PresentationFormat>
  <Paragraphs>102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Inter Bold</vt:lpstr>
      <vt:lpstr>Inter Regular</vt:lpstr>
      <vt:lpstr>Manrope Bold</vt:lpstr>
      <vt:lpstr>Manrope ExtraBold</vt:lpstr>
      <vt:lpstr>Manrope Medium</vt:lpstr>
      <vt:lpstr>Manrope SemiBold</vt:lpstr>
      <vt:lpstr>Roobert PRO Bold</vt:lpstr>
      <vt:lpstr>Roobert PRO Light</vt:lpstr>
      <vt:lpstr>Roobert PRO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Connie Bacon</cp:lastModifiedBy>
  <cp:revision>4</cp:revision>
  <dcterms:created xsi:type="dcterms:W3CDTF">2025-09-30T17:14:09Z</dcterms:created>
  <dcterms:modified xsi:type="dcterms:W3CDTF">2025-10-23T11:43:50Z</dcterms:modified>
</cp:coreProperties>
</file>